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79" r:id="rId4"/>
    <p:sldMasterId id="2147483839" r:id="rId5"/>
    <p:sldMasterId id="2147483878" r:id="rId6"/>
  </p:sldMasterIdLst>
  <p:notesMasterIdLst>
    <p:notesMasterId r:id="rId18"/>
  </p:notesMasterIdLst>
  <p:handoutMasterIdLst>
    <p:handoutMasterId r:id="rId19"/>
  </p:handoutMasterIdLst>
  <p:sldIdLst>
    <p:sldId id="765" r:id="rId7"/>
    <p:sldId id="1030" r:id="rId8"/>
    <p:sldId id="1029" r:id="rId9"/>
    <p:sldId id="282" r:id="rId10"/>
    <p:sldId id="1002" r:id="rId11"/>
    <p:sldId id="1028" r:id="rId12"/>
    <p:sldId id="329" r:id="rId13"/>
    <p:sldId id="1170" r:id="rId14"/>
    <p:sldId id="1159" r:id="rId15"/>
    <p:sldId id="1158" r:id="rId16"/>
    <p:sldId id="1181" r:id="rId17"/>
  </p:sldIdLst>
  <p:sldSz cx="12192000" cy="6858000"/>
  <p:notesSz cx="7010400" cy="9296400"/>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7C341BF-99BA-427D-B644-AC87A98CB123}">
          <p14:sldIdLst>
            <p14:sldId id="765"/>
            <p14:sldId id="1030"/>
            <p14:sldId id="1029"/>
            <p14:sldId id="282"/>
            <p14:sldId id="1002"/>
            <p14:sldId id="1028"/>
            <p14:sldId id="329"/>
            <p14:sldId id="1170"/>
            <p14:sldId id="1159"/>
            <p14:sldId id="1158"/>
            <p14:sldId id="1181"/>
          </p14:sldIdLst>
        </p14:section>
      </p14:sectionLst>
    </p:ex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pson,Catlin" initials="T" lastIdx="1" clrIdx="0">
    <p:extLst>
      <p:ext uri="{19B8F6BF-5375-455C-9EA6-DF929625EA0E}">
        <p15:presenceInfo xmlns:p15="http://schemas.microsoft.com/office/powerpoint/2012/main" userId="S::thompsonc@ihaonline.org::61bc83f3-9011-42d2-a082-ef435ad679e4" providerId="AD"/>
      </p:ext>
    </p:extLst>
  </p:cmAuthor>
  <p:cmAuthor id="2" name="Anthony, Becky" initials="AB" lastIdx="1" clrIdx="1">
    <p:extLst>
      <p:ext uri="{19B8F6BF-5375-455C-9EA6-DF929625EA0E}">
        <p15:presenceInfo xmlns:p15="http://schemas.microsoft.com/office/powerpoint/2012/main" userId="S::ANTHONYB@ihaonline.org::99cfc6e8-fa99-41ff-b754-5a08982928f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00"/>
    <a:srgbClr val="00CC00"/>
    <a:srgbClr val="1A3668"/>
    <a:srgbClr val="969696"/>
    <a:srgbClr val="FF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30" autoAdjust="0"/>
    <p:restoredTop sz="85781" autoAdjust="0"/>
  </p:normalViewPr>
  <p:slideViewPr>
    <p:cSldViewPr snapToGrid="0">
      <p:cViewPr varScale="1">
        <p:scale>
          <a:sx n="66" d="100"/>
          <a:sy n="66" d="100"/>
        </p:scale>
        <p:origin x="1290" y="60"/>
      </p:cViewPr>
      <p:guideLst>
        <p:guide pos="3840"/>
        <p:guide orient="horz" pos="2160"/>
      </p:guideLst>
    </p:cSldViewPr>
  </p:slideViewPr>
  <p:notesTextViewPr>
    <p:cViewPr>
      <p:scale>
        <a:sx n="1" d="1"/>
        <a:sy n="1" d="1"/>
      </p:scale>
      <p:origin x="0" y="0"/>
    </p:cViewPr>
  </p:notesTextViewPr>
  <p:notesViewPr>
    <p:cSldViewPr snapToGrid="0">
      <p:cViewPr varScale="1">
        <p:scale>
          <a:sx n="87" d="100"/>
          <a:sy n="87" d="100"/>
        </p:scale>
        <p:origin x="2988"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handoutMaster" Target="handoutMasters/handout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0913383256328"/>
          <c:y val="3.6791745796133389E-2"/>
          <c:w val="0.8849926829047674"/>
          <c:h val="0.80732429620251323"/>
        </c:manualLayout>
      </c:layout>
      <c:barChart>
        <c:barDir val="col"/>
        <c:grouping val="clustered"/>
        <c:varyColors val="0"/>
        <c:ser>
          <c:idx val="0"/>
          <c:order val="0"/>
          <c:tx>
            <c:strRef>
              <c:f>Sheet1!$B$1</c:f>
              <c:strCache>
                <c:ptCount val="1"/>
                <c:pt idx="0">
                  <c:v>Receipts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Sheet1!$B$2:$B$13</c:f>
              <c:numCache>
                <c:formatCode>_(* #,##0_);_(* \(#,##0\);_(* "-"??_);_(@_)</c:formatCode>
                <c:ptCount val="8"/>
                <c:pt idx="0">
                  <c:v>146292.47</c:v>
                </c:pt>
                <c:pt idx="1">
                  <c:v>145781.57999999999</c:v>
                </c:pt>
                <c:pt idx="2">
                  <c:v>150689.63</c:v>
                </c:pt>
                <c:pt idx="3">
                  <c:v>141640.07999999999</c:v>
                </c:pt>
                <c:pt idx="4">
                  <c:v>124421.9</c:v>
                </c:pt>
                <c:pt idx="5">
                  <c:v>100858</c:v>
                </c:pt>
                <c:pt idx="6">
                  <c:v>112959.27</c:v>
                </c:pt>
                <c:pt idx="7" formatCode="#,##0">
                  <c:v>115629</c:v>
                </c:pt>
              </c:numCache>
            </c:numRef>
          </c:val>
          <c:extLst>
            <c:ext xmlns:c16="http://schemas.microsoft.com/office/drawing/2014/chart" uri="{C3380CC4-5D6E-409C-BE32-E72D297353CC}">
              <c16:uniqueId val="{00000000-C35D-4745-9073-BF78927D4F3C}"/>
            </c:ext>
          </c:extLst>
        </c:ser>
        <c:ser>
          <c:idx val="1"/>
          <c:order val="1"/>
          <c:tx>
            <c:strRef>
              <c:f>Sheet1!$C$1</c:f>
              <c:strCache>
                <c:ptCount val="1"/>
                <c:pt idx="0">
                  <c:v>Campaign Disbursements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Sheet1!$A$2:$A$13</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Sheet1!$C$2:$C$13</c:f>
              <c:numCache>
                <c:formatCode>_(* #,##0_);_(* \(#,##0\);_(* "-"??_);_(@_)</c:formatCode>
                <c:ptCount val="8"/>
                <c:pt idx="0">
                  <c:v>241934.54</c:v>
                </c:pt>
                <c:pt idx="1">
                  <c:v>56816.97</c:v>
                </c:pt>
                <c:pt idx="2">
                  <c:v>266762.65000000002</c:v>
                </c:pt>
                <c:pt idx="3">
                  <c:v>54787.08</c:v>
                </c:pt>
                <c:pt idx="4">
                  <c:v>248690.86</c:v>
                </c:pt>
                <c:pt idx="5">
                  <c:v>38061.629999999997</c:v>
                </c:pt>
                <c:pt idx="6">
                  <c:v>136883.85999999999</c:v>
                </c:pt>
                <c:pt idx="7" formatCode="#,##0">
                  <c:v>142757</c:v>
                </c:pt>
              </c:numCache>
            </c:numRef>
          </c:val>
          <c:extLst>
            <c:ext xmlns:c16="http://schemas.microsoft.com/office/drawing/2014/chart" uri="{C3380CC4-5D6E-409C-BE32-E72D297353CC}">
              <c16:uniqueId val="{00000001-C35D-4745-9073-BF78927D4F3C}"/>
            </c:ext>
          </c:extLst>
        </c:ser>
        <c:dLbls>
          <c:dLblPos val="outEnd"/>
          <c:showLegendKey val="0"/>
          <c:showVal val="1"/>
          <c:showCatName val="0"/>
          <c:showSerName val="0"/>
          <c:showPercent val="0"/>
          <c:showBubbleSize val="0"/>
        </c:dLbls>
        <c:gapWidth val="100"/>
        <c:overlap val="-24"/>
        <c:axId val="519120576"/>
        <c:axId val="519121824"/>
      </c:barChart>
      <c:catAx>
        <c:axId val="5191205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9121824"/>
        <c:crosses val="autoZero"/>
        <c:auto val="1"/>
        <c:lblAlgn val="ctr"/>
        <c:lblOffset val="100"/>
        <c:noMultiLvlLbl val="0"/>
      </c:catAx>
      <c:valAx>
        <c:axId val="5191218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19120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87C151-61A7-4F37-BB51-D18372EC6360}"/>
              </a:ext>
            </a:extLst>
          </p:cNvPr>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a:extLst>
              <a:ext uri="{FF2B5EF4-FFF2-40B4-BE49-F238E27FC236}">
                <a16:creationId xmlns:a16="http://schemas.microsoft.com/office/drawing/2014/main" id="{9E139273-B8FB-4133-A57F-2B8BB8D71E82}"/>
              </a:ext>
            </a:extLst>
          </p:cNvPr>
          <p:cNvSpPr>
            <a:spLocks noGrp="1"/>
          </p:cNvSpPr>
          <p:nvPr>
            <p:ph type="dt" sz="quarter" idx="1"/>
          </p:nvPr>
        </p:nvSpPr>
        <p:spPr>
          <a:xfrm>
            <a:off x="3970938" y="1"/>
            <a:ext cx="3037840" cy="466434"/>
          </a:xfrm>
          <a:prstGeom prst="rect">
            <a:avLst/>
          </a:prstGeom>
        </p:spPr>
        <p:txBody>
          <a:bodyPr vert="horz" lIns="93164" tIns="46582" rIns="93164" bIns="46582" rtlCol="0"/>
          <a:lstStyle>
            <a:lvl1pPr algn="r">
              <a:defRPr sz="1200"/>
            </a:lvl1pPr>
          </a:lstStyle>
          <a:p>
            <a:fld id="{33FF782C-6576-4639-954C-339A449339D6}" type="datetimeFigureOut">
              <a:rPr lang="en-US" smtClean="0"/>
              <a:t>8/15/2022</a:t>
            </a:fld>
            <a:endParaRPr lang="en-US" dirty="0"/>
          </a:p>
        </p:txBody>
      </p:sp>
      <p:sp>
        <p:nvSpPr>
          <p:cNvPr id="4" name="Footer Placeholder 3">
            <a:extLst>
              <a:ext uri="{FF2B5EF4-FFF2-40B4-BE49-F238E27FC236}">
                <a16:creationId xmlns:a16="http://schemas.microsoft.com/office/drawing/2014/main" id="{54AB60B9-AC3C-4B42-8A68-41F5203D1E7B}"/>
              </a:ext>
            </a:extLst>
          </p:cNvPr>
          <p:cNvSpPr>
            <a:spLocks noGrp="1"/>
          </p:cNvSpPr>
          <p:nvPr>
            <p:ph type="ftr" sz="quarter" idx="2"/>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EB3881B-04E4-4268-851D-EA2F3165C6B7}"/>
              </a:ext>
            </a:extLst>
          </p:cNvPr>
          <p:cNvSpPr>
            <a:spLocks noGrp="1"/>
          </p:cNvSpPr>
          <p:nvPr>
            <p:ph type="sldNum" sz="quarter" idx="3"/>
          </p:nvPr>
        </p:nvSpPr>
        <p:spPr>
          <a:xfrm>
            <a:off x="3970938" y="8829968"/>
            <a:ext cx="3037840" cy="466433"/>
          </a:xfrm>
          <a:prstGeom prst="rect">
            <a:avLst/>
          </a:prstGeom>
        </p:spPr>
        <p:txBody>
          <a:bodyPr vert="horz" lIns="93164" tIns="46582" rIns="93164" bIns="46582" rtlCol="0" anchor="b"/>
          <a:lstStyle>
            <a:lvl1pPr algn="r">
              <a:defRPr sz="1200"/>
            </a:lvl1pPr>
          </a:lstStyle>
          <a:p>
            <a:fld id="{DACF2E08-3868-49A2-9295-7C5F66DC635D}" type="slidenum">
              <a:rPr lang="en-US" smtClean="0"/>
              <a:t>‹#›</a:t>
            </a:fld>
            <a:endParaRPr lang="en-US" dirty="0"/>
          </a:p>
        </p:txBody>
      </p:sp>
    </p:spTree>
    <p:extLst>
      <p:ext uri="{BB962C8B-B14F-4D97-AF65-F5344CB8AC3E}">
        <p14:creationId xmlns:p14="http://schemas.microsoft.com/office/powerpoint/2010/main" val="2449295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E377C663-56C4-4B57-B1ED-C4E5194B90AC}" type="datetimeFigureOut">
              <a:rPr lang="en-US" smtClean="0"/>
              <a:t>8/15/2022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4" tIns="46582" rIns="93164" bIns="46582"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4" tIns="46582" rIns="93164"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4" tIns="46582" rIns="93164"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4" tIns="46582" rIns="93164" bIns="46582" rtlCol="0" anchor="b"/>
          <a:lstStyle>
            <a:lvl1pPr algn="r">
              <a:defRPr sz="1200"/>
            </a:lvl1pPr>
          </a:lstStyle>
          <a:p>
            <a:fld id="{4942B492-F1D0-4CAF-B6DF-D906380209F9}" type="slidenum">
              <a:rPr lang="en-US" smtClean="0"/>
              <a:t>‹#›</a:t>
            </a:fld>
            <a:endParaRPr lang="en-US" dirty="0"/>
          </a:p>
        </p:txBody>
      </p:sp>
    </p:spTree>
    <p:extLst>
      <p:ext uri="{BB962C8B-B14F-4D97-AF65-F5344CB8AC3E}">
        <p14:creationId xmlns:p14="http://schemas.microsoft.com/office/powerpoint/2010/main" val="326912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$125,000</a:t>
            </a:r>
          </a:p>
          <a:p>
            <a:r>
              <a:rPr lang="en-US" dirty="0"/>
              <a:t>All IHA members hospitals and health systems contributing -  we surpass the goal. </a:t>
            </a:r>
          </a:p>
        </p:txBody>
      </p:sp>
      <p:sp>
        <p:nvSpPr>
          <p:cNvPr id="4" name="Slide Number Placeholder 3"/>
          <p:cNvSpPr>
            <a:spLocks noGrp="1"/>
          </p:cNvSpPr>
          <p:nvPr>
            <p:ph type="sldNum" sz="quarter" idx="5"/>
          </p:nvPr>
        </p:nvSpPr>
        <p:spPr/>
        <p:txBody>
          <a:bodyPr/>
          <a:lstStyle/>
          <a:p>
            <a:fld id="{4942B492-F1D0-4CAF-B6DF-D906380209F9}" type="slidenum">
              <a:rPr lang="en-US" smtClean="0"/>
              <a:t>1</a:t>
            </a:fld>
            <a:endParaRPr lang="en-US" dirty="0"/>
          </a:p>
        </p:txBody>
      </p:sp>
    </p:spTree>
    <p:extLst>
      <p:ext uri="{BB962C8B-B14F-4D97-AF65-F5344CB8AC3E}">
        <p14:creationId xmlns:p14="http://schemas.microsoft.com/office/powerpoint/2010/main" val="922800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42B492-F1D0-4CAF-B6DF-D906380209F9}" type="slidenum">
              <a:rPr lang="en-US" smtClean="0"/>
              <a:t>11</a:t>
            </a:fld>
            <a:endParaRPr lang="en-US" dirty="0"/>
          </a:p>
        </p:txBody>
      </p:sp>
    </p:spTree>
    <p:extLst>
      <p:ext uri="{BB962C8B-B14F-4D97-AF65-F5344CB8AC3E}">
        <p14:creationId xmlns:p14="http://schemas.microsoft.com/office/powerpoint/2010/main" val="159190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Declines in member contributions directly correlate to having to pull back on support of candidates,  party leaders and the governor.</a:t>
            </a:r>
          </a:p>
        </p:txBody>
      </p:sp>
      <p:sp>
        <p:nvSpPr>
          <p:cNvPr id="4" name="Slide Number Placeholder 3"/>
          <p:cNvSpPr>
            <a:spLocks noGrp="1"/>
          </p:cNvSpPr>
          <p:nvPr>
            <p:ph type="sldNum" sz="quarter" idx="5"/>
          </p:nvPr>
        </p:nvSpPr>
        <p:spPr/>
        <p:txBody>
          <a:bodyPr/>
          <a:lstStyle/>
          <a:p>
            <a:fld id="{4942B492-F1D0-4CAF-B6DF-D906380209F9}" type="slidenum">
              <a:rPr lang="en-US" smtClean="0"/>
              <a:t>2</a:t>
            </a:fld>
            <a:endParaRPr lang="en-US" dirty="0"/>
          </a:p>
        </p:txBody>
      </p:sp>
    </p:spTree>
    <p:extLst>
      <p:ext uri="{BB962C8B-B14F-4D97-AF65-F5344CB8AC3E}">
        <p14:creationId xmlns:p14="http://schemas.microsoft.com/office/powerpoint/2010/main" val="1907652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Slipping in meeting the goal over the  high of $151,000 in 2016.</a:t>
            </a:r>
          </a:p>
          <a:p>
            <a:r>
              <a:rPr lang="en-US" dirty="0"/>
              <a:t>Nearly met it last year  when it was lowered to $125,000 by the IHA PAC Committee .</a:t>
            </a:r>
          </a:p>
        </p:txBody>
      </p:sp>
      <p:sp>
        <p:nvSpPr>
          <p:cNvPr id="4" name="Slide Number Placeholder 3"/>
          <p:cNvSpPr>
            <a:spLocks noGrp="1"/>
          </p:cNvSpPr>
          <p:nvPr>
            <p:ph type="sldNum" sz="quarter" idx="5"/>
          </p:nvPr>
        </p:nvSpPr>
        <p:spPr/>
        <p:txBody>
          <a:bodyPr/>
          <a:lstStyle/>
          <a:p>
            <a:fld id="{4942B492-F1D0-4CAF-B6DF-D906380209F9}" type="slidenum">
              <a:rPr lang="en-US" smtClean="0"/>
              <a:t>3</a:t>
            </a:fld>
            <a:endParaRPr lang="en-US" dirty="0"/>
          </a:p>
        </p:txBody>
      </p:sp>
    </p:spTree>
    <p:extLst>
      <p:ext uri="{BB962C8B-B14F-4D97-AF65-F5344CB8AC3E}">
        <p14:creationId xmlns:p14="http://schemas.microsoft.com/office/powerpoint/2010/main" val="752126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 Nursing home industry  (Iowa Health PAC) - more than double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2B492-F1D0-4CAF-B6DF-D906380209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933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latin typeface="+mn-lt"/>
              </a:rPr>
              <a:t>Traditionally, IHA PAC contributions are less in non-election years, saving funds to support candidates in election years. </a:t>
            </a:r>
          </a:p>
          <a:p>
            <a:pPr marL="171450" indent="-171450">
              <a:buFont typeface="Arial" panose="020B0604020202020204" pitchFamily="34" charset="0"/>
              <a:buChar char="•"/>
            </a:pPr>
            <a:r>
              <a:rPr lang="en-US" sz="1200" dirty="0">
                <a:latin typeface="+mn-lt"/>
              </a:rPr>
              <a:t>IHA PAC has focused on grassroots work. </a:t>
            </a:r>
          </a:p>
          <a:p>
            <a:pPr marL="171450" indent="-171450">
              <a:buFont typeface="Arial" panose="020B0604020202020204" pitchFamily="34" charset="0"/>
              <a:buChar char="•"/>
            </a:pPr>
            <a:r>
              <a:rPr lang="en-US" sz="1200" dirty="0">
                <a:latin typeface="+mn-lt"/>
              </a:rPr>
              <a:t>IHA PAC donates healthy amounts of funds to a broad range of legislators rather than very large amounts to a small amount of legislators. </a:t>
            </a:r>
          </a:p>
          <a:p>
            <a:pPr marL="171450" indent="-171450">
              <a:buFont typeface="Arial" panose="020B0604020202020204" pitchFamily="34" charset="0"/>
              <a:buChar char="•"/>
            </a:pPr>
            <a:r>
              <a:rPr lang="en-US" sz="1200" dirty="0">
                <a:latin typeface="+mn-lt"/>
              </a:rPr>
              <a:t>In 2018, the IHA PAC contributed $44,000 to legislative leadership.  Less in 2020 given the impact of  he COVID-19 pandemic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2B492-F1D0-4CAF-B6DF-D906380209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0751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 </a:t>
            </a:r>
          </a:p>
        </p:txBody>
      </p:sp>
      <p:sp>
        <p:nvSpPr>
          <p:cNvPr id="4" name="Slide Number Placeholder 3"/>
          <p:cNvSpPr>
            <a:spLocks noGrp="1"/>
          </p:cNvSpPr>
          <p:nvPr>
            <p:ph type="sldNum" sz="quarter" idx="5"/>
          </p:nvPr>
        </p:nvSpPr>
        <p:spPr/>
        <p:txBody>
          <a:bodyPr/>
          <a:lstStyle/>
          <a:p>
            <a:fld id="{4942B492-F1D0-4CAF-B6DF-D906380209F9}" type="slidenum">
              <a:rPr lang="en-US" smtClean="0"/>
              <a:t>6</a:t>
            </a:fld>
            <a:endParaRPr lang="en-US" dirty="0"/>
          </a:p>
        </p:txBody>
      </p:sp>
    </p:spTree>
    <p:extLst>
      <p:ext uri="{BB962C8B-B14F-4D97-AF65-F5344CB8AC3E}">
        <p14:creationId xmlns:p14="http://schemas.microsoft.com/office/powerpoint/2010/main" val="54384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mj-lt"/>
                <a:ea typeface="Calibri" panose="020F0502020204030204" pitchFamily="34" charset="0"/>
              </a:rPr>
              <a:t>Individuals to date: 206</a:t>
            </a:r>
          </a:p>
          <a:p>
            <a:pPr marL="0" marR="0">
              <a:spcBef>
                <a:spcPts val="0"/>
              </a:spcBef>
              <a:spcAft>
                <a:spcPts val="0"/>
              </a:spcAft>
            </a:pPr>
            <a:r>
              <a:rPr lang="en-US" sz="1800" dirty="0">
                <a:effectLst/>
                <a:latin typeface="+mj-lt"/>
                <a:ea typeface="Calibri" panose="020F0502020204030204" pitchFamily="34" charset="0"/>
              </a:rPr>
              <a:t>total contributions - $80,268</a:t>
            </a:r>
          </a:p>
          <a:p>
            <a:pPr marL="0" marR="0">
              <a:spcBef>
                <a:spcPts val="0"/>
              </a:spcBef>
              <a:spcAft>
                <a:spcPts val="0"/>
              </a:spcAft>
            </a:pPr>
            <a:r>
              <a:rPr lang="en-US" sz="1800" dirty="0">
                <a:effectLst/>
                <a:latin typeface="+mj-lt"/>
                <a:ea typeface="Calibri" panose="020F0502020204030204" pitchFamily="34" charset="0"/>
              </a:rPr>
              <a:t>comparison to last year at this time - $58,275.01</a:t>
            </a:r>
          </a:p>
          <a:p>
            <a:r>
              <a:rPr lang="en-US" dirty="0">
                <a:latin typeface="+mj-lt"/>
              </a:rPr>
              <a:t>IHA staff raised $21,475 in 2021 campaign.  The most money ever raised by an organization’s campaign since the PAC started in 1990. </a:t>
            </a:r>
          </a:p>
          <a:p>
            <a:pPr marL="0" marR="0">
              <a:spcBef>
                <a:spcPts val="0"/>
              </a:spcBef>
              <a:spcAft>
                <a:spcPts val="0"/>
              </a:spcAft>
            </a:pPr>
            <a:r>
              <a:rPr lang="en-US" sz="1800" dirty="0">
                <a:effectLst/>
                <a:latin typeface="+mj-lt"/>
                <a:ea typeface="Calibri" panose="020F0502020204030204" pitchFamily="34" charset="0"/>
              </a:rPr>
              <a:t>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2B492-F1D0-4CAF-B6DF-D906380209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736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2B492-F1D0-4CAF-B6DF-D906380209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7115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2B492-F1D0-4CAF-B6DF-D906380209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50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Master" Target="../slideMasters/slideMaster2.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47C5-1CC9-4D22-894A-B2124EECF503}"/>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B7FAE9E1-B873-4B02-B617-B892AA791FAE}"/>
              </a:ext>
            </a:extLst>
          </p:cNvPr>
          <p:cNvSpPr>
            <a:spLocks noGrp="1"/>
          </p:cNvSpPr>
          <p:nvPr>
            <p:ph type="subTitle" idx="1"/>
          </p:nvPr>
        </p:nvSpPr>
        <p:spPr>
          <a:xfrm>
            <a:off x="1524000" y="3602038"/>
            <a:ext cx="9144000" cy="1655762"/>
          </a:xfrm>
        </p:spPr>
        <p:txBody>
          <a:bodyPr>
            <a:normAutofit/>
          </a:bodyPr>
          <a:lstStyle>
            <a:lvl1pPr marL="0" indent="0" algn="ctr">
              <a:buNone/>
              <a:defRPr sz="28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993FA4C-ECE4-4C66-A4B5-F4587A3318AF}"/>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a:p>
        </p:txBody>
      </p:sp>
      <p:sp>
        <p:nvSpPr>
          <p:cNvPr id="5" name="Footer Placeholder 4">
            <a:extLst>
              <a:ext uri="{FF2B5EF4-FFF2-40B4-BE49-F238E27FC236}">
                <a16:creationId xmlns:a16="http://schemas.microsoft.com/office/drawing/2014/main" id="{82212CDC-6B72-467A-A07F-52A4D2132F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2219EE3-1533-42EE-A7FA-7472E4BBEEB3}"/>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a:p>
        </p:txBody>
      </p:sp>
    </p:spTree>
    <p:extLst>
      <p:ext uri="{BB962C8B-B14F-4D97-AF65-F5344CB8AC3E}">
        <p14:creationId xmlns:p14="http://schemas.microsoft.com/office/powerpoint/2010/main" val="12209900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47C5-1CC9-4D22-894A-B2124EECF503}"/>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B7FAE9E1-B873-4B02-B617-B892AA791FAE}"/>
              </a:ext>
            </a:extLst>
          </p:cNvPr>
          <p:cNvSpPr>
            <a:spLocks noGrp="1"/>
          </p:cNvSpPr>
          <p:nvPr>
            <p:ph type="subTitle" idx="1"/>
          </p:nvPr>
        </p:nvSpPr>
        <p:spPr>
          <a:xfrm>
            <a:off x="1524000" y="3602038"/>
            <a:ext cx="9144000" cy="1655762"/>
          </a:xfrm>
        </p:spPr>
        <p:txBody>
          <a:bodyPr>
            <a:normAutofit/>
          </a:bodyPr>
          <a:lstStyle>
            <a:lvl1pPr marL="0" indent="0" algn="ctr">
              <a:buNone/>
              <a:defRPr sz="2800">
                <a:solidFill>
                  <a:schemeClr val="accent3">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993FA4C-ECE4-4C66-A4B5-F4587A3318AF}"/>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dirty="0"/>
          </a:p>
        </p:txBody>
      </p:sp>
      <p:sp>
        <p:nvSpPr>
          <p:cNvPr id="5" name="Footer Placeholder 4">
            <a:extLst>
              <a:ext uri="{FF2B5EF4-FFF2-40B4-BE49-F238E27FC236}">
                <a16:creationId xmlns:a16="http://schemas.microsoft.com/office/drawing/2014/main" id="{82212CDC-6B72-467A-A07F-52A4D2132F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2219EE3-1533-42EE-A7FA-7472E4BBEEB3}"/>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10" name="Picture 9">
            <a:extLst>
              <a:ext uri="{FF2B5EF4-FFF2-40B4-BE49-F238E27FC236}">
                <a16:creationId xmlns:a16="http://schemas.microsoft.com/office/drawing/2014/main" id="{AC2620B7-71D5-422B-867D-83A4FE99EF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4169794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1B40-5432-4006-BE3C-5CF8620AD80F}"/>
              </a:ext>
            </a:extLst>
          </p:cNvPr>
          <p:cNvSpPr>
            <a:spLocks noGrp="1"/>
          </p:cNvSpPr>
          <p:nvPr>
            <p:ph type="title"/>
          </p:nvPr>
        </p:nvSpPr>
        <p:spPr>
          <a:xfrm>
            <a:off x="838200" y="365125"/>
            <a:ext cx="10515600" cy="132556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5081D14-A30D-46B0-87B0-5B8F7D2CD55A}"/>
              </a:ext>
            </a:extLst>
          </p:cNvPr>
          <p:cNvSpPr>
            <a:spLocks noGrp="1"/>
          </p:cNvSpPr>
          <p:nvPr>
            <p:ph idx="1"/>
          </p:nvPr>
        </p:nvSpPr>
        <p:spPr>
          <a:xfrm>
            <a:off x="838200" y="1825625"/>
            <a:ext cx="10515600" cy="4351338"/>
          </a:xfrm>
        </p:spPr>
        <p:txBody>
          <a:bodyPr>
            <a:noAutofit/>
          </a:bodyPr>
          <a:lstStyle>
            <a:lvl1pPr>
              <a:defRPr>
                <a:solidFill>
                  <a:schemeClr val="accent3">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13C887-AB0E-4284-962E-C0B25AC7880A}"/>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dirty="0"/>
          </a:p>
        </p:txBody>
      </p:sp>
      <p:sp>
        <p:nvSpPr>
          <p:cNvPr id="5" name="Footer Placeholder 4">
            <a:extLst>
              <a:ext uri="{FF2B5EF4-FFF2-40B4-BE49-F238E27FC236}">
                <a16:creationId xmlns:a16="http://schemas.microsoft.com/office/drawing/2014/main" id="{E651E20B-BE19-4ECF-9C93-975AD64C23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18A99BA-0F7F-48EF-831D-E029DB1363D2}"/>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8" name="Picture 7">
            <a:extLst>
              <a:ext uri="{FF2B5EF4-FFF2-40B4-BE49-F238E27FC236}">
                <a16:creationId xmlns:a16="http://schemas.microsoft.com/office/drawing/2014/main" id="{1588B54B-1803-4EE6-BEB0-A29583ECDA0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375204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900B-BA22-440A-9C23-26B33C5A10BF}"/>
              </a:ext>
            </a:extLst>
          </p:cNvPr>
          <p:cNvSpPr>
            <a:spLocks noGrp="1"/>
          </p:cNvSpPr>
          <p:nvPr>
            <p:ph type="title"/>
          </p:nvPr>
        </p:nvSpPr>
        <p:spPr>
          <a:xfrm>
            <a:off x="831850" y="1709738"/>
            <a:ext cx="10515600"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CF4E70E-7861-407B-ACA3-7D58525D30DA}"/>
              </a:ext>
            </a:extLst>
          </p:cNvPr>
          <p:cNvSpPr>
            <a:spLocks noGrp="1"/>
          </p:cNvSpPr>
          <p:nvPr>
            <p:ph type="body" idx="1"/>
          </p:nvPr>
        </p:nvSpPr>
        <p:spPr>
          <a:xfrm>
            <a:off x="831850" y="4589463"/>
            <a:ext cx="10515600" cy="1500187"/>
          </a:xfrm>
        </p:spPr>
        <p:txBody>
          <a:bodyPr/>
          <a:lstStyle>
            <a:lvl1pPr marL="0" indent="0">
              <a:buNone/>
              <a:defRPr sz="2400">
                <a:solidFill>
                  <a:schemeClr val="accent3">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DA1FA42-0F32-4D4B-9872-09E4747BA6CA}"/>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dirty="0"/>
          </a:p>
        </p:txBody>
      </p:sp>
      <p:sp>
        <p:nvSpPr>
          <p:cNvPr id="5" name="Footer Placeholder 4">
            <a:extLst>
              <a:ext uri="{FF2B5EF4-FFF2-40B4-BE49-F238E27FC236}">
                <a16:creationId xmlns:a16="http://schemas.microsoft.com/office/drawing/2014/main" id="{7558BD1E-B4CF-40DE-BCCF-9C139161795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DDD3DD1-AD38-4F8E-9D94-D9D8FADA55C2}"/>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9" name="Picture 8">
            <a:extLst>
              <a:ext uri="{FF2B5EF4-FFF2-40B4-BE49-F238E27FC236}">
                <a16:creationId xmlns:a16="http://schemas.microsoft.com/office/drawing/2014/main" id="{19EC69DC-CCF3-48E3-8F7A-6E5DFEF441C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3657066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F16BE73-AE13-4605-A49A-E6AC24ECEE06}"/>
              </a:ext>
            </a:extLst>
          </p:cNvPr>
          <p:cNvCxnSpPr/>
          <p:nvPr userDrawn="1"/>
        </p:nvCxnSpPr>
        <p:spPr>
          <a:xfrm>
            <a:off x="5618206" y="994718"/>
            <a:ext cx="0" cy="4868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5860550-EF86-4A60-A94B-B195EE0D380B}"/>
              </a:ext>
            </a:extLst>
          </p:cNvPr>
          <p:cNvSpPr/>
          <p:nvPr userDrawn="1"/>
        </p:nvSpPr>
        <p:spPr>
          <a:xfrm>
            <a:off x="6586344" y="1707627"/>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E284D2-C4DA-445C-9927-396492CC14B9}"/>
              </a:ext>
            </a:extLst>
          </p:cNvPr>
          <p:cNvSpPr/>
          <p:nvPr userDrawn="1"/>
        </p:nvSpPr>
        <p:spPr>
          <a:xfrm>
            <a:off x="6605838" y="1754761"/>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01</a:t>
            </a:r>
            <a:endParaRPr lang="en-US" sz="3600" b="1" dirty="0">
              <a:solidFill>
                <a:schemeClr val="accent2"/>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6C07E7D6-CA26-4CB8-AC18-02F014C1055F}"/>
              </a:ext>
            </a:extLst>
          </p:cNvPr>
          <p:cNvSpPr/>
          <p:nvPr userDrawn="1"/>
        </p:nvSpPr>
        <p:spPr>
          <a:xfrm>
            <a:off x="6586344" y="3054927"/>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779B7E5-A46B-44EB-A4EE-821E4EAA0E93}"/>
              </a:ext>
            </a:extLst>
          </p:cNvPr>
          <p:cNvSpPr/>
          <p:nvPr userDrawn="1"/>
        </p:nvSpPr>
        <p:spPr>
          <a:xfrm>
            <a:off x="6586344" y="4500139"/>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934F77F-6275-4225-AD65-25F50D0BCD2A}"/>
              </a:ext>
            </a:extLst>
          </p:cNvPr>
          <p:cNvSpPr/>
          <p:nvPr userDrawn="1"/>
        </p:nvSpPr>
        <p:spPr>
          <a:xfrm>
            <a:off x="6590530" y="3098159"/>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02</a:t>
            </a:r>
            <a:endParaRPr lang="en-US" sz="3600" b="1" dirty="0">
              <a:solidFill>
                <a:schemeClr val="accent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78EB3582-5E2D-4D15-B35A-C4B12D7C98F0}"/>
              </a:ext>
            </a:extLst>
          </p:cNvPr>
          <p:cNvSpPr/>
          <p:nvPr userDrawn="1"/>
        </p:nvSpPr>
        <p:spPr>
          <a:xfrm>
            <a:off x="6590530" y="4552473"/>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03</a:t>
            </a:r>
            <a:endParaRPr lang="en-US" sz="3600" b="1" dirty="0">
              <a:solidFill>
                <a:schemeClr val="accent2"/>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E3D6C57C-00D0-423C-8D31-8CE556FB35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
        <p:nvSpPr>
          <p:cNvPr id="4" name="Text Placeholder 3">
            <a:extLst>
              <a:ext uri="{FF2B5EF4-FFF2-40B4-BE49-F238E27FC236}">
                <a16:creationId xmlns:a16="http://schemas.microsoft.com/office/drawing/2014/main" id="{A49D989F-8CAA-4036-ADD0-9FC0D2C52979}"/>
              </a:ext>
            </a:extLst>
          </p:cNvPr>
          <p:cNvSpPr>
            <a:spLocks noGrp="1"/>
          </p:cNvSpPr>
          <p:nvPr>
            <p:ph type="body" sz="quarter" idx="10" hasCustomPrompt="1"/>
          </p:nvPr>
        </p:nvSpPr>
        <p:spPr>
          <a:xfrm>
            <a:off x="1204196" y="2365077"/>
            <a:ext cx="3857098" cy="1525587"/>
          </a:xfrm>
        </p:spPr>
        <p:txBody>
          <a:bodyPr/>
          <a:lstStyle>
            <a:lvl1pPr marL="0" indent="0" algn="r">
              <a:buNone/>
              <a:defRPr sz="4400">
                <a:solidFill>
                  <a:schemeClr val="tx1"/>
                </a:solidFill>
                <a:latin typeface="Arial Black" panose="020B0A04020102020204" pitchFamily="34" charset="0"/>
              </a:defRPr>
            </a:lvl1pPr>
            <a:lvl2pPr marL="457200" indent="0">
              <a:buNone/>
              <a:defRPr>
                <a:solidFill>
                  <a:schemeClr val="tx1"/>
                </a:solidFill>
                <a:latin typeface="Arial Black" panose="020B0A04020102020204" pitchFamily="34" charset="0"/>
              </a:defRPr>
            </a:lvl2pPr>
          </a:lstStyle>
          <a:p>
            <a:pPr lvl="0"/>
            <a:r>
              <a:rPr lang="en-US" dirty="0"/>
              <a:t>CLICK TO EDIT</a:t>
            </a:r>
          </a:p>
          <a:p>
            <a:pPr lvl="4"/>
            <a:endParaRPr lang="en-US" dirty="0"/>
          </a:p>
        </p:txBody>
      </p:sp>
      <p:sp>
        <p:nvSpPr>
          <p:cNvPr id="6" name="Text Placeholder 5">
            <a:extLst>
              <a:ext uri="{FF2B5EF4-FFF2-40B4-BE49-F238E27FC236}">
                <a16:creationId xmlns:a16="http://schemas.microsoft.com/office/drawing/2014/main" id="{DD96CC76-6EFF-4307-BB06-FF98EECBC57A}"/>
              </a:ext>
            </a:extLst>
          </p:cNvPr>
          <p:cNvSpPr>
            <a:spLocks noGrp="1"/>
          </p:cNvSpPr>
          <p:nvPr>
            <p:ph type="body" sz="quarter" idx="11"/>
          </p:nvPr>
        </p:nvSpPr>
        <p:spPr>
          <a:xfrm>
            <a:off x="7629525" y="1708150"/>
            <a:ext cx="3451225" cy="747713"/>
          </a:xfrm>
        </p:spPr>
        <p:txBody>
          <a:bodyPr/>
          <a:lstStyle>
            <a:lvl1pPr marL="0" indent="0">
              <a:buNone/>
              <a:defRPr sz="2000" b="0">
                <a:solidFill>
                  <a:schemeClr val="accent6">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Text Placeholder 5">
            <a:extLst>
              <a:ext uri="{FF2B5EF4-FFF2-40B4-BE49-F238E27FC236}">
                <a16:creationId xmlns:a16="http://schemas.microsoft.com/office/drawing/2014/main" id="{73CC683D-772B-4488-B7C1-DFCA0E00EDA4}"/>
              </a:ext>
            </a:extLst>
          </p:cNvPr>
          <p:cNvSpPr>
            <a:spLocks noGrp="1"/>
          </p:cNvSpPr>
          <p:nvPr>
            <p:ph type="body" sz="quarter" idx="12"/>
          </p:nvPr>
        </p:nvSpPr>
        <p:spPr>
          <a:xfrm>
            <a:off x="7629524" y="3047467"/>
            <a:ext cx="3451225" cy="747713"/>
          </a:xfrm>
        </p:spPr>
        <p:txBody>
          <a:bodyPr/>
          <a:lstStyle>
            <a:lvl1pPr marL="0" indent="0">
              <a:buNone/>
              <a:defRPr sz="2000" b="0">
                <a:solidFill>
                  <a:schemeClr val="accent6">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5">
            <a:extLst>
              <a:ext uri="{FF2B5EF4-FFF2-40B4-BE49-F238E27FC236}">
                <a16:creationId xmlns:a16="http://schemas.microsoft.com/office/drawing/2014/main" id="{9280A693-C070-46B7-9CAE-288DE26E23CF}"/>
              </a:ext>
            </a:extLst>
          </p:cNvPr>
          <p:cNvSpPr>
            <a:spLocks noGrp="1"/>
          </p:cNvSpPr>
          <p:nvPr>
            <p:ph type="body" sz="quarter" idx="13"/>
          </p:nvPr>
        </p:nvSpPr>
        <p:spPr>
          <a:xfrm>
            <a:off x="7629523" y="4500139"/>
            <a:ext cx="3451225" cy="747713"/>
          </a:xfrm>
        </p:spPr>
        <p:txBody>
          <a:bodyPr/>
          <a:lstStyle>
            <a:lvl1pPr marL="0" indent="0">
              <a:buNone/>
              <a:defRPr sz="2000" b="0">
                <a:solidFill>
                  <a:schemeClr val="accent6">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83178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744-4912-48CC-999B-C6EE8F9CD2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1279154-FFFF-4DC2-9AE2-123476C684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3B5DC-AC28-4FA2-AC02-82915AC65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C55FE-36A2-4A4A-8C0B-2C91E8CBC310}"/>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dirty="0"/>
          </a:p>
        </p:txBody>
      </p:sp>
      <p:sp>
        <p:nvSpPr>
          <p:cNvPr id="6" name="Footer Placeholder 5">
            <a:extLst>
              <a:ext uri="{FF2B5EF4-FFF2-40B4-BE49-F238E27FC236}">
                <a16:creationId xmlns:a16="http://schemas.microsoft.com/office/drawing/2014/main" id="{8B735BAB-536C-41E3-B61B-C16BA4533B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A893958-64DC-4041-9143-8140AEC4CFA6}"/>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10" name="Picture 9">
            <a:extLst>
              <a:ext uri="{FF2B5EF4-FFF2-40B4-BE49-F238E27FC236}">
                <a16:creationId xmlns:a16="http://schemas.microsoft.com/office/drawing/2014/main" id="{5B03E98E-71E6-4037-8B4D-8A8948E4CDC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10635147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DE5-EEC1-4697-A022-177D19842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21254-2018-4DE5-9EEC-B6AAFD97E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073066-1276-4023-827F-55F5922EB7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1EACC6-907F-487E-B244-BEF8E60DE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0F961-AACF-497E-B4D6-FB93271109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866E5-7619-45A5-9223-08DA1EB9AB3E}"/>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dirty="0"/>
          </a:p>
        </p:txBody>
      </p:sp>
      <p:sp>
        <p:nvSpPr>
          <p:cNvPr id="8" name="Footer Placeholder 7">
            <a:extLst>
              <a:ext uri="{FF2B5EF4-FFF2-40B4-BE49-F238E27FC236}">
                <a16:creationId xmlns:a16="http://schemas.microsoft.com/office/drawing/2014/main" id="{1AA6C1C1-2948-4B01-A76F-5E4A94B1C63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85EEF65-E3BC-425D-9A84-8B12A1FCBA58}"/>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11" name="Picture 10">
            <a:extLst>
              <a:ext uri="{FF2B5EF4-FFF2-40B4-BE49-F238E27FC236}">
                <a16:creationId xmlns:a16="http://schemas.microsoft.com/office/drawing/2014/main" id="{9D5CC1C5-3D5B-42CB-804A-A0B358943B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1202303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DB52-9CF1-4D09-BFCF-E0E946BCE2D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60FC67-75D6-4B86-A5D3-253910624D8E}"/>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dirty="0"/>
          </a:p>
        </p:txBody>
      </p:sp>
      <p:sp>
        <p:nvSpPr>
          <p:cNvPr id="4" name="Footer Placeholder 3">
            <a:extLst>
              <a:ext uri="{FF2B5EF4-FFF2-40B4-BE49-F238E27FC236}">
                <a16:creationId xmlns:a16="http://schemas.microsoft.com/office/drawing/2014/main" id="{56B01554-DDC8-4650-80CF-EABC1AB5457E}"/>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B59152CA-5ED7-43B0-9974-308DF24FD433}"/>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8" name="Picture 7">
            <a:extLst>
              <a:ext uri="{FF2B5EF4-FFF2-40B4-BE49-F238E27FC236}">
                <a16:creationId xmlns:a16="http://schemas.microsoft.com/office/drawing/2014/main" id="{0EFF4FA0-E455-4CFA-9040-548FB3D5B77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130880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9305D-9477-4F37-BAB4-9F669FC927C5}"/>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dirty="0"/>
          </a:p>
        </p:txBody>
      </p:sp>
      <p:sp>
        <p:nvSpPr>
          <p:cNvPr id="3" name="Footer Placeholder 2">
            <a:extLst>
              <a:ext uri="{FF2B5EF4-FFF2-40B4-BE49-F238E27FC236}">
                <a16:creationId xmlns:a16="http://schemas.microsoft.com/office/drawing/2014/main" id="{32D8052D-E721-43D9-83E6-AFFDB90ACA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34B9D81-2CEF-41F3-A1D5-A4EDF0B1718A}"/>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7" name="Picture 6">
            <a:extLst>
              <a:ext uri="{FF2B5EF4-FFF2-40B4-BE49-F238E27FC236}">
                <a16:creationId xmlns:a16="http://schemas.microsoft.com/office/drawing/2014/main" id="{2DAECB05-6281-434F-BDF1-12E173F7DED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18383481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A6B7-A8CD-482F-B3EA-33F9B6B0D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3ACA6-558C-442B-8886-ECF7EDED3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630168-B944-4E7D-A9C1-D554BB228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363A6-8D2B-40C9-8020-6B00D7F51BAE}"/>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dirty="0"/>
          </a:p>
        </p:txBody>
      </p:sp>
      <p:sp>
        <p:nvSpPr>
          <p:cNvPr id="6" name="Footer Placeholder 5">
            <a:extLst>
              <a:ext uri="{FF2B5EF4-FFF2-40B4-BE49-F238E27FC236}">
                <a16:creationId xmlns:a16="http://schemas.microsoft.com/office/drawing/2014/main" id="{5E195BE2-FC17-462C-AFDA-AB59626080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A2AEAD7-660D-4967-85B9-F0B22A0C2D3F}"/>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10" name="Picture 9">
            <a:extLst>
              <a:ext uri="{FF2B5EF4-FFF2-40B4-BE49-F238E27FC236}">
                <a16:creationId xmlns:a16="http://schemas.microsoft.com/office/drawing/2014/main" id="{6AF7109F-7498-44FC-BDC2-BC7330074E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99364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097A3DE-3DE9-4AD6-A604-635B077AE5CD}"/>
              </a:ext>
            </a:extLst>
          </p:cNvPr>
          <p:cNvSpPr/>
          <p:nvPr userDrawn="1"/>
        </p:nvSpPr>
        <p:spPr>
          <a:xfrm>
            <a:off x="6161636" y="3428999"/>
            <a:ext cx="1372194"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Susan Horras</a:t>
            </a:r>
            <a:br>
              <a:rPr lang="en-US" sz="1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br>
            <a:r>
              <a:rPr lang="en-US" sz="1200" i="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Vice President</a:t>
            </a:r>
          </a:p>
        </p:txBody>
      </p:sp>
      <p:sp>
        <p:nvSpPr>
          <p:cNvPr id="16" name="Rectangle 15">
            <a:extLst>
              <a:ext uri="{FF2B5EF4-FFF2-40B4-BE49-F238E27FC236}">
                <a16:creationId xmlns:a16="http://schemas.microsoft.com/office/drawing/2014/main" id="{8A310D62-918F-4EE4-B24A-A84855DCC497}"/>
              </a:ext>
            </a:extLst>
          </p:cNvPr>
          <p:cNvSpPr/>
          <p:nvPr userDrawn="1"/>
        </p:nvSpPr>
        <p:spPr>
          <a:xfrm>
            <a:off x="5275855" y="6056861"/>
            <a:ext cx="1682386"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Erin Cubit</a:t>
            </a:r>
          </a:p>
          <a:p>
            <a:pPr algn="ctr" defTabSz="609585" eaLnBrk="0" fontAlgn="base" hangingPunct="0">
              <a:spcBef>
                <a:spcPct val="0"/>
              </a:spcBef>
              <a:spcAft>
                <a:spcPct val="0"/>
              </a:spcAft>
              <a:defRPr/>
            </a:pPr>
            <a:r>
              <a:rPr lang="en-US" sz="1200" i="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Senior Director</a:t>
            </a:r>
          </a:p>
        </p:txBody>
      </p:sp>
      <p:sp>
        <p:nvSpPr>
          <p:cNvPr id="17" name="Rectangle 16">
            <a:extLst>
              <a:ext uri="{FF2B5EF4-FFF2-40B4-BE49-F238E27FC236}">
                <a16:creationId xmlns:a16="http://schemas.microsoft.com/office/drawing/2014/main" id="{3B0370EE-40ED-4C66-B583-03397CEA19A5}"/>
              </a:ext>
            </a:extLst>
          </p:cNvPr>
          <p:cNvSpPr/>
          <p:nvPr userDrawn="1"/>
        </p:nvSpPr>
        <p:spPr>
          <a:xfrm>
            <a:off x="6958241" y="6070276"/>
            <a:ext cx="1857257" cy="461665"/>
          </a:xfrm>
          <a:prstGeom prst="rect">
            <a:avLst/>
          </a:prstGeom>
        </p:spPr>
        <p:txBody>
          <a:bodyPr wrap="square">
            <a:spAutoFit/>
          </a:bodyPr>
          <a:lstStyle/>
          <a:p>
            <a:pPr algn="ctr" defTabSz="609585" eaLnBrk="0" fontAlgn="base" hangingPunct="0">
              <a:spcBef>
                <a:spcPct val="0"/>
              </a:spcBef>
              <a:spcAft>
                <a:spcPct val="0"/>
              </a:spcAft>
              <a:defRPr/>
            </a:pPr>
            <a:r>
              <a:rPr lang="en-US" sz="1200" b="1" i="1" dirty="0">
                <a:solidFill>
                  <a:schemeClr val="bg1"/>
                </a:solidFill>
                <a:latin typeface="Helvetica Neue" panose="02000503000000020004" pitchFamily="2" charset="0"/>
                <a:ea typeface="Helvetica Neue Light" panose="02000403000000020004" pitchFamily="2" charset="0"/>
                <a:cs typeface="Helvetica Neue" panose="02000503000000020004" pitchFamily="2" charset="0"/>
              </a:rPr>
              <a:t>Rachel Miller</a:t>
            </a:r>
          </a:p>
          <a:p>
            <a:pPr algn="ctr" defTabSz="609585" eaLnBrk="0" fontAlgn="base" hangingPunct="0">
              <a:spcBef>
                <a:spcPct val="0"/>
              </a:spcBef>
              <a:spcAft>
                <a:spcPct val="0"/>
              </a:spcAft>
              <a:defRPr/>
            </a:pPr>
            <a:r>
              <a:rPr lang="en-US" sz="1200" i="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Administrative Support</a:t>
            </a:r>
          </a:p>
        </p:txBody>
      </p:sp>
      <p:sp>
        <p:nvSpPr>
          <p:cNvPr id="18" name="Rectangle 17">
            <a:extLst>
              <a:ext uri="{FF2B5EF4-FFF2-40B4-BE49-F238E27FC236}">
                <a16:creationId xmlns:a16="http://schemas.microsoft.com/office/drawing/2014/main" id="{6B8BAAD1-DD41-4C0D-9598-04F2C4403AD7}"/>
              </a:ext>
            </a:extLst>
          </p:cNvPr>
          <p:cNvSpPr/>
          <p:nvPr userDrawn="1"/>
        </p:nvSpPr>
        <p:spPr>
          <a:xfrm>
            <a:off x="2321083" y="3429000"/>
            <a:ext cx="1816928"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Maureen Keehnle</a:t>
            </a:r>
            <a:br>
              <a:rPr lang="en-US" sz="1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br>
            <a:r>
              <a:rPr lang="en-US" sz="1200" b="0" i="1" dirty="0">
                <a:solidFill>
                  <a:schemeClr val="accent1"/>
                </a:solidFill>
                <a:latin typeface="Helvetica Neue Light" panose="02000403000000020004" pitchFamily="2" charset="0"/>
                <a:ea typeface="Helvetica Neue" panose="02000503000000020004" pitchFamily="2" charset="0"/>
                <a:cs typeface="Helvetica Neue" panose="02000503000000020004" pitchFamily="2" charset="0"/>
              </a:rPr>
              <a:t>Senior Vice President</a:t>
            </a:r>
            <a:endParaRPr lang="en-US" sz="1200" i="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19" name="Rectangle 18">
            <a:extLst>
              <a:ext uri="{FF2B5EF4-FFF2-40B4-BE49-F238E27FC236}">
                <a16:creationId xmlns:a16="http://schemas.microsoft.com/office/drawing/2014/main" id="{810D8B8E-E249-45E0-9DE9-333B5F462DDD}"/>
              </a:ext>
            </a:extLst>
          </p:cNvPr>
          <p:cNvSpPr/>
          <p:nvPr userDrawn="1"/>
        </p:nvSpPr>
        <p:spPr>
          <a:xfrm>
            <a:off x="3577467" y="6011611"/>
            <a:ext cx="1526573"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Jennifer Nutt</a:t>
            </a:r>
            <a:br>
              <a:rPr lang="en-US" sz="1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br>
            <a:r>
              <a:rPr lang="en-US" sz="1200" b="0" i="1" dirty="0">
                <a:solidFill>
                  <a:schemeClr val="accent1"/>
                </a:solidFill>
                <a:latin typeface="Helvetica Neue Light" panose="02000403000000020004" pitchFamily="2" charset="0"/>
                <a:ea typeface="Helvetica Neue" panose="02000503000000020004" pitchFamily="2" charset="0"/>
                <a:cs typeface="Helvetica Neue" panose="02000503000000020004" pitchFamily="2" charset="0"/>
              </a:rPr>
              <a:t>Vice President</a:t>
            </a:r>
            <a:endParaRPr lang="en-US" sz="1200" i="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0" name="Rectangle 19">
            <a:extLst>
              <a:ext uri="{FF2B5EF4-FFF2-40B4-BE49-F238E27FC236}">
                <a16:creationId xmlns:a16="http://schemas.microsoft.com/office/drawing/2014/main" id="{D912ED0F-94F6-439A-B624-9DE5584D1E1A}"/>
              </a:ext>
            </a:extLst>
          </p:cNvPr>
          <p:cNvSpPr/>
          <p:nvPr userDrawn="1"/>
        </p:nvSpPr>
        <p:spPr>
          <a:xfrm>
            <a:off x="7910857" y="3482119"/>
            <a:ext cx="1526572"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Nicole Proesch</a:t>
            </a:r>
            <a:br>
              <a:rPr lang="en-US" sz="1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br>
            <a:r>
              <a:rPr lang="en-US" sz="1200" b="0" i="1" dirty="0">
                <a:solidFill>
                  <a:schemeClr val="accent1"/>
                </a:solidFill>
                <a:latin typeface="Helvetica Neue Light" panose="02000403000000020004" pitchFamily="2" charset="0"/>
                <a:ea typeface="Helvetica Neue" panose="02000503000000020004" pitchFamily="2" charset="0"/>
                <a:cs typeface="Helvetica Neue" panose="02000503000000020004" pitchFamily="2" charset="0"/>
              </a:rPr>
              <a:t>Vice President</a:t>
            </a:r>
            <a:endParaRPr lang="en-US" sz="1200" i="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2" name="Rectangle 21">
            <a:extLst>
              <a:ext uri="{FF2B5EF4-FFF2-40B4-BE49-F238E27FC236}">
                <a16:creationId xmlns:a16="http://schemas.microsoft.com/office/drawing/2014/main" id="{C8864055-BC72-4188-BF5F-D9CFC16B608D}"/>
              </a:ext>
            </a:extLst>
          </p:cNvPr>
          <p:cNvSpPr/>
          <p:nvPr userDrawn="1"/>
        </p:nvSpPr>
        <p:spPr>
          <a:xfrm>
            <a:off x="4334779" y="3434751"/>
            <a:ext cx="1444349"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Kimberly Murphy</a:t>
            </a:r>
            <a:br>
              <a:rPr lang="en-US" sz="1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br>
            <a:r>
              <a:rPr lang="en-US" sz="1200" b="0" i="1" dirty="0">
                <a:solidFill>
                  <a:schemeClr val="accent1"/>
                </a:solidFill>
                <a:latin typeface="Helvetica Neue Light" panose="02000403000000020004" pitchFamily="2" charset="0"/>
                <a:ea typeface="Helvetica Neue" panose="02000503000000020004" pitchFamily="2" charset="0"/>
                <a:cs typeface="Helvetica Neue" panose="02000503000000020004" pitchFamily="2" charset="0"/>
              </a:rPr>
              <a:t>Vice President</a:t>
            </a:r>
            <a:endParaRPr lang="en-US" sz="1200" i="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4" name="Rectangle 23">
            <a:extLst>
              <a:ext uri="{FF2B5EF4-FFF2-40B4-BE49-F238E27FC236}">
                <a16:creationId xmlns:a16="http://schemas.microsoft.com/office/drawing/2014/main" id="{5BAA3AA5-1670-4BFD-B051-AAE71A788BCB}"/>
              </a:ext>
            </a:extLst>
          </p:cNvPr>
          <p:cNvSpPr/>
          <p:nvPr userDrawn="1"/>
        </p:nvSpPr>
        <p:spPr>
          <a:xfrm>
            <a:off x="2542057" y="1582668"/>
            <a:ext cx="1372194"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E51DD8-956C-4B98-8995-935EE5D3D653}"/>
              </a:ext>
            </a:extLst>
          </p:cNvPr>
          <p:cNvSpPr/>
          <p:nvPr userDrawn="1"/>
        </p:nvSpPr>
        <p:spPr>
          <a:xfrm>
            <a:off x="4370857" y="1582668"/>
            <a:ext cx="1372194" cy="1828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CD05788D-EF1E-410B-926E-E18BDEFAE929}"/>
              </a:ext>
            </a:extLst>
          </p:cNvPr>
          <p:cNvSpPr/>
          <p:nvPr userDrawn="1"/>
        </p:nvSpPr>
        <p:spPr>
          <a:xfrm>
            <a:off x="3914377" y="363710"/>
            <a:ext cx="4363246" cy="1015663"/>
          </a:xfrm>
          <a:prstGeom prst="rect">
            <a:avLst/>
          </a:prstGeom>
        </p:spPr>
        <p:txBody>
          <a:bodyPr wrap="none">
            <a:spAutoFit/>
          </a:bodyPr>
          <a:lstStyle/>
          <a:p>
            <a:pPr algn="ctr"/>
            <a:r>
              <a:rPr lang="en-US" sz="3600" b="1" spc="200" dirty="0">
                <a:latin typeface="Arial Black" panose="020B0604020202020204" pitchFamily="34" charset="0"/>
                <a:ea typeface="Helvetica Neue" panose="02000503000000020004" pitchFamily="2" charset="0"/>
                <a:cs typeface="Arial Black" panose="020B0604020202020204" pitchFamily="34" charset="0"/>
              </a:rPr>
              <a:t>Meet Our Team</a:t>
            </a:r>
          </a:p>
          <a:p>
            <a:pPr algn="ctr"/>
            <a:r>
              <a:rPr lang="en-US" sz="2400" spc="100" dirty="0">
                <a:solidFill>
                  <a:schemeClr val="accent1"/>
                </a:solidFill>
                <a:latin typeface="Arial" panose="020B0604020202020204" pitchFamily="34" charset="0"/>
                <a:ea typeface="Helvetica Neue Light" panose="02000403000000020004" pitchFamily="2" charset="0"/>
                <a:cs typeface="Arial" panose="020B0604020202020204" pitchFamily="34" charset="0"/>
              </a:rPr>
              <a:t>Advocacy Department</a:t>
            </a:r>
            <a:endParaRPr lang="en-US" sz="2400" dirty="0"/>
          </a:p>
        </p:txBody>
      </p:sp>
      <p:pic>
        <p:nvPicPr>
          <p:cNvPr id="3" name="Picture 2" descr="A person smiling for the camera&#10;&#10;Description automatically generated">
            <a:extLst>
              <a:ext uri="{FF2B5EF4-FFF2-40B4-BE49-F238E27FC236}">
                <a16:creationId xmlns:a16="http://schemas.microsoft.com/office/drawing/2014/main" id="{725D3DDD-6736-40D2-98A6-7D26F80D11F0}"/>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r="-635"/>
          <a:stretch/>
        </p:blipFill>
        <p:spPr>
          <a:xfrm>
            <a:off x="2542551" y="1582668"/>
            <a:ext cx="1395266" cy="1820725"/>
          </a:xfrm>
          <a:prstGeom prst="rect">
            <a:avLst/>
          </a:prstGeom>
        </p:spPr>
      </p:pic>
      <p:pic>
        <p:nvPicPr>
          <p:cNvPr id="5" name="Picture 4" descr="A person smiling for the camera&#10;&#10;Description automatically generated">
            <a:extLst>
              <a:ext uri="{FF2B5EF4-FFF2-40B4-BE49-F238E27FC236}">
                <a16:creationId xmlns:a16="http://schemas.microsoft.com/office/drawing/2014/main" id="{4CF91E36-7F05-49AF-9465-128F88D0E2A7}"/>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4363630" y="1582668"/>
            <a:ext cx="1372193" cy="1820726"/>
          </a:xfrm>
          <a:prstGeom prst="rect">
            <a:avLst/>
          </a:prstGeom>
        </p:spPr>
      </p:pic>
      <p:pic>
        <p:nvPicPr>
          <p:cNvPr id="9" name="Picture 8" descr="A person posing for the camera&#10;&#10;Description automatically generated">
            <a:extLst>
              <a:ext uri="{FF2B5EF4-FFF2-40B4-BE49-F238E27FC236}">
                <a16:creationId xmlns:a16="http://schemas.microsoft.com/office/drawing/2014/main" id="{2ED377E8-F956-492F-8F42-320EABB6D0AA}"/>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a:stretch/>
        </p:blipFill>
        <p:spPr>
          <a:xfrm>
            <a:off x="5419415" y="4114861"/>
            <a:ext cx="1395267" cy="1820726"/>
          </a:xfrm>
          <a:prstGeom prst="rect">
            <a:avLst/>
          </a:prstGeom>
        </p:spPr>
      </p:pic>
      <p:pic>
        <p:nvPicPr>
          <p:cNvPr id="11" name="Picture 10" descr="A person wearing a suit and tie smiling at the camera&#10;&#10;Description automatically generated">
            <a:extLst>
              <a:ext uri="{FF2B5EF4-FFF2-40B4-BE49-F238E27FC236}">
                <a16:creationId xmlns:a16="http://schemas.microsoft.com/office/drawing/2014/main" id="{FB8CE5ED-35A6-4B66-8CD6-54EAEC1F6841}"/>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6161636" y="1577965"/>
            <a:ext cx="1372193" cy="1851035"/>
          </a:xfrm>
          <a:prstGeom prst="rect">
            <a:avLst/>
          </a:prstGeom>
        </p:spPr>
      </p:pic>
      <p:pic>
        <p:nvPicPr>
          <p:cNvPr id="13" name="Picture 12" descr="A person smiling for the camera&#10;&#10;Description automatically generated">
            <a:extLst>
              <a:ext uri="{FF2B5EF4-FFF2-40B4-BE49-F238E27FC236}">
                <a16:creationId xmlns:a16="http://schemas.microsoft.com/office/drawing/2014/main" id="{6477648D-1A43-49B4-878C-6A63C2A09ABC}"/>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7959642" y="1577964"/>
            <a:ext cx="1387308" cy="1851036"/>
          </a:xfrm>
          <a:prstGeom prst="rect">
            <a:avLst/>
          </a:prstGeom>
        </p:spPr>
      </p:pic>
      <p:pic>
        <p:nvPicPr>
          <p:cNvPr id="40" name="Picture 39" descr="A person smiling for the camera&#10;&#10;Description automatically generated">
            <a:extLst>
              <a:ext uri="{FF2B5EF4-FFF2-40B4-BE49-F238E27FC236}">
                <a16:creationId xmlns:a16="http://schemas.microsoft.com/office/drawing/2014/main" id="{1825C432-989C-469F-A539-6D1F717ABFC0}"/>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7155085" y="4114861"/>
            <a:ext cx="1365999" cy="1851036"/>
          </a:xfrm>
          <a:prstGeom prst="rect">
            <a:avLst/>
          </a:prstGeom>
        </p:spPr>
      </p:pic>
      <p:pic>
        <p:nvPicPr>
          <p:cNvPr id="33" name="Picture 32" descr="A person wearing a green shirt&#10;&#10;Description automatically generated">
            <a:extLst>
              <a:ext uri="{FF2B5EF4-FFF2-40B4-BE49-F238E27FC236}">
                <a16:creationId xmlns:a16="http://schemas.microsoft.com/office/drawing/2014/main" id="{CE0857B3-9254-4467-ABE4-04CB460AFE6F}"/>
              </a:ext>
            </a:extLst>
          </p:cNvPr>
          <p:cNvPicPr>
            <a:picLocks noChangeAspect="1"/>
          </p:cNvPicPr>
          <p:nvPr userDrawn="1"/>
        </p:nvPicPr>
        <p:blipFill rotWithShape="1">
          <a:blip r:embed="rId8" cstate="screen">
            <a:extLst>
              <a:ext uri="{28A0092B-C50C-407E-A947-70E740481C1C}">
                <a14:useLocalDpi xmlns:a14="http://schemas.microsoft.com/office/drawing/2010/main" val="0"/>
              </a:ext>
            </a:extLst>
          </a:blip>
          <a:srcRect/>
          <a:stretch/>
        </p:blipFill>
        <p:spPr>
          <a:xfrm>
            <a:off x="3716732" y="4145171"/>
            <a:ext cx="1387308" cy="1820726"/>
          </a:xfrm>
          <a:prstGeom prst="rect">
            <a:avLst/>
          </a:prstGeom>
        </p:spPr>
      </p:pic>
    </p:spTree>
    <p:extLst>
      <p:ext uri="{BB962C8B-B14F-4D97-AF65-F5344CB8AC3E}">
        <p14:creationId xmlns:p14="http://schemas.microsoft.com/office/powerpoint/2010/main" val="19947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1B40-5432-4006-BE3C-5CF8620AD80F}"/>
              </a:ext>
            </a:extLst>
          </p:cNvPr>
          <p:cNvSpPr>
            <a:spLocks noGrp="1"/>
          </p:cNvSpPr>
          <p:nvPr>
            <p:ph type="title"/>
          </p:nvPr>
        </p:nvSpPr>
        <p:spPr>
          <a:xfrm>
            <a:off x="838200" y="365125"/>
            <a:ext cx="10515600" cy="132556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5081D14-A30D-46B0-87B0-5B8F7D2CD55A}"/>
              </a:ext>
            </a:extLst>
          </p:cNvPr>
          <p:cNvSpPr>
            <a:spLocks noGrp="1"/>
          </p:cNvSpPr>
          <p:nvPr>
            <p:ph idx="1"/>
          </p:nvPr>
        </p:nvSpPr>
        <p:spPr>
          <a:xfrm>
            <a:off x="838200" y="1825625"/>
            <a:ext cx="10515600" cy="4351338"/>
          </a:xfrm>
        </p:spPr>
        <p:txBody>
          <a:bodyPr>
            <a:noAutofit/>
          </a:bodyPr>
          <a:lstStyle>
            <a:lvl1pPr>
              <a:defRPr>
                <a:solidFill>
                  <a:schemeClr val="accent3">
                    <a:lumMod val="75000"/>
                  </a:schemeClr>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13C887-AB0E-4284-962E-C0B25AC7880A}"/>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a:p>
        </p:txBody>
      </p:sp>
      <p:sp>
        <p:nvSpPr>
          <p:cNvPr id="5" name="Footer Placeholder 4">
            <a:extLst>
              <a:ext uri="{FF2B5EF4-FFF2-40B4-BE49-F238E27FC236}">
                <a16:creationId xmlns:a16="http://schemas.microsoft.com/office/drawing/2014/main" id="{E651E20B-BE19-4ECF-9C93-975AD64C23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8A99BA-0F7F-48EF-831D-E029DB1363D2}"/>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a:p>
        </p:txBody>
      </p:sp>
    </p:spTree>
    <p:extLst>
      <p:ext uri="{BB962C8B-B14F-4D97-AF65-F5344CB8AC3E}">
        <p14:creationId xmlns:p14="http://schemas.microsoft.com/office/powerpoint/2010/main" val="933692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D26686-7567-40DB-B3E9-872EE22F6EC4}"/>
              </a:ext>
            </a:extLst>
          </p:cNvPr>
          <p:cNvSpPr/>
          <p:nvPr userDrawn="1"/>
        </p:nvSpPr>
        <p:spPr>
          <a:xfrm>
            <a:off x="9102544" y="3454607"/>
            <a:ext cx="1221327"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Arial" panose="020B0604020202020204" pitchFamily="34" charset="0"/>
                <a:ea typeface="ＭＳ Ｐゴシック" panose="020B0600070205080204" pitchFamily="34" charset="-128"/>
              </a:rPr>
              <a:t>Tori Hanson</a:t>
            </a:r>
            <a:br>
              <a:rPr lang="en-US" sz="1200" dirty="0">
                <a:solidFill>
                  <a:prstClr val="black"/>
                </a:solidFill>
                <a:latin typeface="Arial" panose="020B0604020202020204" pitchFamily="34" charset="0"/>
                <a:ea typeface="ＭＳ Ｐゴシック" panose="020B0600070205080204" pitchFamily="34" charset="-128"/>
              </a:rPr>
            </a:br>
            <a:r>
              <a:rPr lang="en-US" sz="1200" i="1" dirty="0">
                <a:solidFill>
                  <a:schemeClr val="accent1"/>
                </a:solidFill>
                <a:latin typeface="Arial" panose="020B0604020202020204" pitchFamily="34" charset="0"/>
                <a:ea typeface="ＭＳ Ｐゴシック" panose="020B0600070205080204" pitchFamily="34" charset="-128"/>
              </a:rPr>
              <a:t>Director</a:t>
            </a:r>
            <a:endParaRPr lang="en-US" sz="1200" dirty="0">
              <a:solidFill>
                <a:schemeClr val="accent1"/>
              </a:solidFill>
              <a:latin typeface="Arial" panose="020B0604020202020204" pitchFamily="34" charset="0"/>
              <a:ea typeface="ＭＳ Ｐゴシック" panose="020B0600070205080204" pitchFamily="34" charset="-128"/>
            </a:endParaRPr>
          </a:p>
        </p:txBody>
      </p:sp>
      <p:sp>
        <p:nvSpPr>
          <p:cNvPr id="6" name="Rectangle 5">
            <a:extLst>
              <a:ext uri="{FF2B5EF4-FFF2-40B4-BE49-F238E27FC236}">
                <a16:creationId xmlns:a16="http://schemas.microsoft.com/office/drawing/2014/main" id="{E437D2BB-DA3C-4709-8055-F1A267BBAE21}"/>
              </a:ext>
            </a:extLst>
          </p:cNvPr>
          <p:cNvSpPr/>
          <p:nvPr userDrawn="1"/>
        </p:nvSpPr>
        <p:spPr>
          <a:xfrm>
            <a:off x="7043522" y="3454803"/>
            <a:ext cx="1684066"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Arial" panose="020B0604020202020204" pitchFamily="34" charset="0"/>
                <a:ea typeface="ＭＳ Ｐゴシック" panose="020B0600070205080204" pitchFamily="34" charset="-128"/>
              </a:rPr>
              <a:t>Michelle Ketelsen</a:t>
            </a:r>
            <a:br>
              <a:rPr lang="en-US" sz="1200" dirty="0">
                <a:solidFill>
                  <a:prstClr val="black"/>
                </a:solidFill>
                <a:latin typeface="Arial" panose="020B0604020202020204" pitchFamily="34" charset="0"/>
                <a:ea typeface="ＭＳ Ｐゴシック" panose="020B0600070205080204" pitchFamily="34" charset="-128"/>
              </a:rPr>
            </a:br>
            <a:r>
              <a:rPr lang="en-US" sz="1200" i="1" dirty="0">
                <a:solidFill>
                  <a:schemeClr val="accent1"/>
                </a:solidFill>
                <a:latin typeface="Arial" panose="020B0604020202020204" pitchFamily="34" charset="0"/>
                <a:ea typeface="ＭＳ Ｐゴシック" panose="020B0600070205080204" pitchFamily="34" charset="-128"/>
              </a:rPr>
              <a:t>Director</a:t>
            </a:r>
            <a:endParaRPr lang="en-US" sz="1200" dirty="0">
              <a:solidFill>
                <a:schemeClr val="accent1"/>
              </a:solidFill>
              <a:latin typeface="Arial" panose="020B0604020202020204" pitchFamily="34" charset="0"/>
              <a:ea typeface="ＭＳ Ｐゴシック" panose="020B0600070205080204" pitchFamily="34" charset="-128"/>
            </a:endParaRPr>
          </a:p>
        </p:txBody>
      </p:sp>
      <p:grpSp>
        <p:nvGrpSpPr>
          <p:cNvPr id="2" name="Group 1">
            <a:extLst>
              <a:ext uri="{FF2B5EF4-FFF2-40B4-BE49-F238E27FC236}">
                <a16:creationId xmlns:a16="http://schemas.microsoft.com/office/drawing/2014/main" id="{CA5E2621-2F14-49FF-BC9F-EB09161595F1}"/>
              </a:ext>
            </a:extLst>
          </p:cNvPr>
          <p:cNvGrpSpPr/>
          <p:nvPr userDrawn="1"/>
        </p:nvGrpSpPr>
        <p:grpSpPr>
          <a:xfrm>
            <a:off x="4626272" y="4118233"/>
            <a:ext cx="1469728" cy="2316276"/>
            <a:chOff x="5361136" y="4121582"/>
            <a:chExt cx="1469728" cy="2316276"/>
          </a:xfrm>
        </p:grpSpPr>
        <p:sp>
          <p:nvSpPr>
            <p:cNvPr id="7" name="Rectangle 6">
              <a:extLst>
                <a:ext uri="{FF2B5EF4-FFF2-40B4-BE49-F238E27FC236}">
                  <a16:creationId xmlns:a16="http://schemas.microsoft.com/office/drawing/2014/main" id="{473A9154-84CE-4D25-9E42-E5C395801303}"/>
                </a:ext>
              </a:extLst>
            </p:cNvPr>
            <p:cNvSpPr/>
            <p:nvPr userDrawn="1"/>
          </p:nvSpPr>
          <p:spPr>
            <a:xfrm>
              <a:off x="5361136" y="5976193"/>
              <a:ext cx="1469728"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Arial" panose="020B0604020202020204" pitchFamily="34" charset="0"/>
                  <a:ea typeface="ＭＳ Ｐゴシック" panose="020B0600070205080204" pitchFamily="34" charset="-128"/>
                </a:rPr>
                <a:t>Catlin Thompson</a:t>
              </a:r>
              <a:br>
                <a:rPr lang="en-US" sz="1200" dirty="0">
                  <a:solidFill>
                    <a:schemeClr val="accent1"/>
                  </a:solidFill>
                  <a:latin typeface="Arial" panose="020B0604020202020204" pitchFamily="34" charset="0"/>
                  <a:ea typeface="ＭＳ Ｐゴシック" panose="020B0600070205080204" pitchFamily="34" charset="-128"/>
                </a:rPr>
              </a:br>
              <a:r>
                <a:rPr lang="en-US" sz="1200" i="1" dirty="0">
                  <a:solidFill>
                    <a:schemeClr val="accent1"/>
                  </a:solidFill>
                  <a:latin typeface="Arial" panose="020B0604020202020204" pitchFamily="34" charset="0"/>
                  <a:ea typeface="ＭＳ Ｐゴシック" panose="020B0600070205080204" pitchFamily="34" charset="-128"/>
                </a:rPr>
                <a:t>Director</a:t>
              </a:r>
              <a:endParaRPr lang="en-US" sz="1200" dirty="0">
                <a:solidFill>
                  <a:schemeClr val="accent1"/>
                </a:solidFill>
                <a:latin typeface="Arial" panose="020B0604020202020204" pitchFamily="34" charset="0"/>
                <a:ea typeface="ＭＳ Ｐゴシック" panose="020B0600070205080204" pitchFamily="34" charset="-128"/>
              </a:endParaRPr>
            </a:p>
          </p:txBody>
        </p:sp>
        <p:pic>
          <p:nvPicPr>
            <p:cNvPr id="9" name="Picture 8">
              <a:extLst>
                <a:ext uri="{FF2B5EF4-FFF2-40B4-BE49-F238E27FC236}">
                  <a16:creationId xmlns:a16="http://schemas.microsoft.com/office/drawing/2014/main" id="{D59E3E8B-CD38-446B-8270-9CC60CA7EC2B}"/>
                </a:ext>
              </a:extLst>
            </p:cNvPr>
            <p:cNvPicPr>
              <a:picLocks noChangeAspect="1"/>
            </p:cNvPicPr>
            <p:nvPr userDrawn="1"/>
          </p:nvPicPr>
          <p:blipFill rotWithShape="1">
            <a:blip r:embed="rId2"/>
            <a:srcRect l="3219" r="3219"/>
            <a:stretch/>
          </p:blipFill>
          <p:spPr>
            <a:xfrm>
              <a:off x="5372851" y="4121582"/>
              <a:ext cx="1371600" cy="1828800"/>
            </a:xfrm>
            <a:prstGeom prst="rect">
              <a:avLst/>
            </a:prstGeom>
            <a:ln>
              <a:noFill/>
            </a:ln>
            <a:effectLst/>
          </p:spPr>
        </p:pic>
      </p:grpSp>
      <p:sp>
        <p:nvSpPr>
          <p:cNvPr id="11" name="Rectangle 10">
            <a:extLst>
              <a:ext uri="{FF2B5EF4-FFF2-40B4-BE49-F238E27FC236}">
                <a16:creationId xmlns:a16="http://schemas.microsoft.com/office/drawing/2014/main" id="{C5353A49-0CED-496D-9EF9-942D991C679F}"/>
              </a:ext>
            </a:extLst>
          </p:cNvPr>
          <p:cNvSpPr/>
          <p:nvPr userDrawn="1"/>
        </p:nvSpPr>
        <p:spPr>
          <a:xfrm>
            <a:off x="1497475" y="3454607"/>
            <a:ext cx="1816928"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Rebecca Anthony</a:t>
            </a:r>
            <a:br>
              <a:rPr lang="en-US" sz="12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br>
            <a:r>
              <a:rPr lang="en-US" sz="1200" i="1" dirty="0">
                <a:solidFill>
                  <a:schemeClr val="accent1"/>
                </a:solidFill>
                <a:latin typeface="Helvetica Neue Light" panose="02000403000000020004" pitchFamily="2" charset="0"/>
                <a:ea typeface="Helvetica Neue Light" panose="02000403000000020004" pitchFamily="2" charset="0"/>
                <a:cs typeface="Helvetica Neue" panose="02000503000000020004" pitchFamily="2" charset="0"/>
              </a:rPr>
              <a:t>Senior Vice President</a:t>
            </a:r>
          </a:p>
        </p:txBody>
      </p:sp>
      <p:sp>
        <p:nvSpPr>
          <p:cNvPr id="12" name="Rectangle 11">
            <a:extLst>
              <a:ext uri="{FF2B5EF4-FFF2-40B4-BE49-F238E27FC236}">
                <a16:creationId xmlns:a16="http://schemas.microsoft.com/office/drawing/2014/main" id="{4858EB7F-C62D-4F1B-B51A-442DD26BAB89}"/>
              </a:ext>
            </a:extLst>
          </p:cNvPr>
          <p:cNvSpPr/>
          <p:nvPr userDrawn="1"/>
        </p:nvSpPr>
        <p:spPr>
          <a:xfrm>
            <a:off x="5372850" y="3454607"/>
            <a:ext cx="1371601"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Arial" panose="020B0604020202020204" pitchFamily="34" charset="0"/>
                <a:ea typeface="ＭＳ Ｐゴシック" panose="020B0600070205080204" pitchFamily="34" charset="-128"/>
              </a:rPr>
              <a:t>Corey Martin</a:t>
            </a:r>
            <a:br>
              <a:rPr lang="en-US" sz="1200" dirty="0">
                <a:solidFill>
                  <a:prstClr val="black"/>
                </a:solidFill>
                <a:latin typeface="Arial" panose="020B0604020202020204" pitchFamily="34" charset="0"/>
                <a:ea typeface="ＭＳ Ｐゴシック" panose="020B0600070205080204" pitchFamily="34" charset="-128"/>
              </a:rPr>
            </a:br>
            <a:r>
              <a:rPr lang="en-US" sz="1200" i="1" dirty="0">
                <a:solidFill>
                  <a:schemeClr val="accent1"/>
                </a:solidFill>
                <a:latin typeface="Arial" panose="020B0604020202020204" pitchFamily="34" charset="0"/>
                <a:ea typeface="ＭＳ Ｐゴシック" panose="020B0600070205080204" pitchFamily="34" charset="-128"/>
              </a:rPr>
              <a:t>Senior Director</a:t>
            </a:r>
            <a:endParaRPr lang="en-US" sz="1200" dirty="0">
              <a:solidFill>
                <a:schemeClr val="accent1"/>
              </a:solidFill>
              <a:latin typeface="Arial" panose="020B0604020202020204" pitchFamily="34" charset="0"/>
              <a:ea typeface="ＭＳ Ｐゴシック" panose="020B0600070205080204" pitchFamily="34" charset="-128"/>
            </a:endParaRPr>
          </a:p>
        </p:txBody>
      </p:sp>
      <p:pic>
        <p:nvPicPr>
          <p:cNvPr id="13" name="Picture 12">
            <a:extLst>
              <a:ext uri="{FF2B5EF4-FFF2-40B4-BE49-F238E27FC236}">
                <a16:creationId xmlns:a16="http://schemas.microsoft.com/office/drawing/2014/main" id="{CAD56C76-83B7-4ADF-8A84-C8B0F389AECA}"/>
              </a:ext>
            </a:extLst>
          </p:cNvPr>
          <p:cNvPicPr>
            <a:picLocks noChangeAspect="1"/>
          </p:cNvPicPr>
          <p:nvPr userDrawn="1"/>
        </p:nvPicPr>
        <p:blipFill rotWithShape="1">
          <a:blip r:embed="rId3"/>
          <a:srcRect l="314" t="2915" r="1391" b="6184"/>
          <a:stretch/>
        </p:blipFill>
        <p:spPr>
          <a:xfrm>
            <a:off x="5372851" y="1600200"/>
            <a:ext cx="1371600" cy="1828800"/>
          </a:xfrm>
          <a:prstGeom prst="rect">
            <a:avLst/>
          </a:prstGeom>
          <a:ln>
            <a:noFill/>
          </a:ln>
          <a:effectLst/>
        </p:spPr>
      </p:pic>
      <p:pic>
        <p:nvPicPr>
          <p:cNvPr id="14" name="Picture 13">
            <a:extLst>
              <a:ext uri="{FF2B5EF4-FFF2-40B4-BE49-F238E27FC236}">
                <a16:creationId xmlns:a16="http://schemas.microsoft.com/office/drawing/2014/main" id="{45FA5414-6E6C-4D21-B4A7-C30362615FBD}"/>
              </a:ext>
            </a:extLst>
          </p:cNvPr>
          <p:cNvPicPr>
            <a:picLocks noChangeAspect="1"/>
          </p:cNvPicPr>
          <p:nvPr userDrawn="1"/>
        </p:nvPicPr>
        <p:blipFill rotWithShape="1">
          <a:blip r:embed="rId4" cstate="screen">
            <a:extLst>
              <a:ext uri="{28A0092B-C50C-407E-A947-70E740481C1C}">
                <a14:useLocalDpi xmlns:a14="http://schemas.microsoft.com/office/drawing/2010/main" val="0"/>
              </a:ext>
            </a:extLst>
          </a:blip>
          <a:srcRect r="-620"/>
          <a:stretch/>
        </p:blipFill>
        <p:spPr>
          <a:xfrm>
            <a:off x="1717559" y="1610410"/>
            <a:ext cx="1354909" cy="1828800"/>
          </a:xfrm>
          <a:prstGeom prst="rect">
            <a:avLst/>
          </a:prstGeom>
          <a:ln>
            <a:noFill/>
          </a:ln>
          <a:effectLst/>
        </p:spPr>
      </p:pic>
      <p:pic>
        <p:nvPicPr>
          <p:cNvPr id="15" name="Picture 14">
            <a:extLst>
              <a:ext uri="{FF2B5EF4-FFF2-40B4-BE49-F238E27FC236}">
                <a16:creationId xmlns:a16="http://schemas.microsoft.com/office/drawing/2014/main" id="{BF88E47F-B44F-4B8F-8EB3-04EA32611210}"/>
              </a:ext>
            </a:extLst>
          </p:cNvPr>
          <p:cNvPicPr>
            <a:picLocks noChangeAspect="1"/>
          </p:cNvPicPr>
          <p:nvPr userDrawn="1"/>
        </p:nvPicPr>
        <p:blipFill rotWithShape="1">
          <a:blip r:embed="rId5" cstate="screen">
            <a:extLst>
              <a:ext uri="{28A0092B-C50C-407E-A947-70E740481C1C}">
                <a14:useLocalDpi xmlns:a14="http://schemas.microsoft.com/office/drawing/2010/main" val="0"/>
              </a:ext>
            </a:extLst>
          </a:blip>
          <a:srcRect/>
          <a:stretch/>
        </p:blipFill>
        <p:spPr>
          <a:xfrm>
            <a:off x="8955501" y="1567730"/>
            <a:ext cx="1365230" cy="1864758"/>
          </a:xfrm>
          <a:prstGeom prst="rect">
            <a:avLst/>
          </a:prstGeom>
          <a:ln>
            <a:noFill/>
          </a:ln>
          <a:effectLst/>
        </p:spPr>
      </p:pic>
      <p:pic>
        <p:nvPicPr>
          <p:cNvPr id="16" name="Picture 15">
            <a:extLst>
              <a:ext uri="{FF2B5EF4-FFF2-40B4-BE49-F238E27FC236}">
                <a16:creationId xmlns:a16="http://schemas.microsoft.com/office/drawing/2014/main" id="{C180B173-2021-4AF5-9FE0-400F4A45C591}"/>
              </a:ext>
            </a:extLst>
          </p:cNvPr>
          <p:cNvPicPr>
            <a:picLocks noChangeAspect="1"/>
          </p:cNvPicPr>
          <p:nvPr userDrawn="1"/>
        </p:nvPicPr>
        <p:blipFill rotWithShape="1">
          <a:blip r:embed="rId6" cstate="screen">
            <a:extLst>
              <a:ext uri="{28A0092B-C50C-407E-A947-70E740481C1C}">
                <a14:useLocalDpi xmlns:a14="http://schemas.microsoft.com/office/drawing/2010/main" val="0"/>
              </a:ext>
            </a:extLst>
          </a:blip>
          <a:srcRect/>
          <a:stretch/>
        </p:blipFill>
        <p:spPr>
          <a:xfrm>
            <a:off x="7199754" y="1600201"/>
            <a:ext cx="1371600" cy="1828800"/>
          </a:xfrm>
          <a:prstGeom prst="rect">
            <a:avLst/>
          </a:prstGeom>
          <a:ln>
            <a:noFill/>
          </a:ln>
          <a:effectLst/>
        </p:spPr>
      </p:pic>
      <p:grpSp>
        <p:nvGrpSpPr>
          <p:cNvPr id="3" name="Group 2">
            <a:extLst>
              <a:ext uri="{FF2B5EF4-FFF2-40B4-BE49-F238E27FC236}">
                <a16:creationId xmlns:a16="http://schemas.microsoft.com/office/drawing/2014/main" id="{AB29F8F4-C758-42E2-957E-EAB6C4A6C607}"/>
              </a:ext>
            </a:extLst>
          </p:cNvPr>
          <p:cNvGrpSpPr/>
          <p:nvPr userDrawn="1"/>
        </p:nvGrpSpPr>
        <p:grpSpPr>
          <a:xfrm>
            <a:off x="6411582" y="4118233"/>
            <a:ext cx="1857257" cy="2329391"/>
            <a:chOff x="6956926" y="4118233"/>
            <a:chExt cx="1857257" cy="2329391"/>
          </a:xfrm>
        </p:grpSpPr>
        <p:sp>
          <p:nvSpPr>
            <p:cNvPr id="8" name="Rectangle 7">
              <a:extLst>
                <a:ext uri="{FF2B5EF4-FFF2-40B4-BE49-F238E27FC236}">
                  <a16:creationId xmlns:a16="http://schemas.microsoft.com/office/drawing/2014/main" id="{8D1EDFEE-72D1-4737-95AB-2AE7B969CB41}"/>
                </a:ext>
              </a:extLst>
            </p:cNvPr>
            <p:cNvSpPr/>
            <p:nvPr userDrawn="1"/>
          </p:nvSpPr>
          <p:spPr>
            <a:xfrm>
              <a:off x="6956926" y="5985959"/>
              <a:ext cx="1857257"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Arial" panose="020B0604020202020204" pitchFamily="34" charset="0"/>
                  <a:ea typeface="ＭＳ Ｐゴシック" panose="020B0600070205080204" pitchFamily="34" charset="-128"/>
                </a:rPr>
                <a:t>Ellen Waller</a:t>
              </a:r>
              <a:br>
                <a:rPr lang="en-US" sz="1200" dirty="0">
                  <a:solidFill>
                    <a:schemeClr val="accent1"/>
                  </a:solidFill>
                  <a:latin typeface="Arial" panose="020B0604020202020204" pitchFamily="34" charset="0"/>
                  <a:ea typeface="ＭＳ Ｐゴシック" panose="020B0600070205080204" pitchFamily="34" charset="-128"/>
                </a:rPr>
              </a:br>
              <a:r>
                <a:rPr lang="en-US" sz="1200" i="1" dirty="0">
                  <a:solidFill>
                    <a:schemeClr val="accent1"/>
                  </a:solidFill>
                  <a:latin typeface="Arial" panose="020B0604020202020204" pitchFamily="34" charset="0"/>
                  <a:ea typeface="ＭＳ Ｐゴシック" panose="020B0600070205080204" pitchFamily="34" charset="-128"/>
                </a:rPr>
                <a:t>Administrative Assistant</a:t>
              </a:r>
              <a:endParaRPr lang="en-US" sz="1200" dirty="0">
                <a:solidFill>
                  <a:schemeClr val="accent1"/>
                </a:solidFill>
                <a:latin typeface="Arial" panose="020B0604020202020204" pitchFamily="34" charset="0"/>
                <a:ea typeface="ＭＳ Ｐゴシック" panose="020B0600070205080204" pitchFamily="34" charset="-128"/>
              </a:endParaRPr>
            </a:p>
          </p:txBody>
        </p:sp>
        <p:pic>
          <p:nvPicPr>
            <p:cNvPr id="17" name="Picture 16">
              <a:extLst>
                <a:ext uri="{FF2B5EF4-FFF2-40B4-BE49-F238E27FC236}">
                  <a16:creationId xmlns:a16="http://schemas.microsoft.com/office/drawing/2014/main" id="{4AC1195A-50AD-4AB1-A082-14200694606B}"/>
                </a:ext>
              </a:extLst>
            </p:cNvPr>
            <p:cNvPicPr>
              <a:picLocks noChangeAspect="1"/>
            </p:cNvPicPr>
            <p:nvPr userDrawn="1"/>
          </p:nvPicPr>
          <p:blipFill rotWithShape="1">
            <a:blip r:embed="rId7" cstate="screen">
              <a:extLst>
                <a:ext uri="{28A0092B-C50C-407E-A947-70E740481C1C}">
                  <a14:useLocalDpi xmlns:a14="http://schemas.microsoft.com/office/drawing/2010/main" val="0"/>
                </a:ext>
              </a:extLst>
            </a:blip>
            <a:srcRect/>
            <a:stretch/>
          </p:blipFill>
          <p:spPr>
            <a:xfrm>
              <a:off x="7123027" y="4118233"/>
              <a:ext cx="1371600" cy="1832149"/>
            </a:xfrm>
            <a:prstGeom prst="rect">
              <a:avLst/>
            </a:prstGeom>
            <a:ln>
              <a:noFill/>
            </a:ln>
            <a:effectLst/>
          </p:spPr>
        </p:pic>
      </p:grpSp>
      <p:grpSp>
        <p:nvGrpSpPr>
          <p:cNvPr id="27" name="Group 26">
            <a:extLst>
              <a:ext uri="{FF2B5EF4-FFF2-40B4-BE49-F238E27FC236}">
                <a16:creationId xmlns:a16="http://schemas.microsoft.com/office/drawing/2014/main" id="{C16BC665-9207-4D3A-B2CE-8DAE9015E336}"/>
              </a:ext>
            </a:extLst>
          </p:cNvPr>
          <p:cNvGrpSpPr/>
          <p:nvPr userDrawn="1"/>
        </p:nvGrpSpPr>
        <p:grpSpPr>
          <a:xfrm>
            <a:off x="2628603" y="4094096"/>
            <a:ext cx="1371600" cy="2306987"/>
            <a:chOff x="2782066" y="4154714"/>
            <a:chExt cx="1371600" cy="2306987"/>
          </a:xfrm>
        </p:grpSpPr>
        <p:pic>
          <p:nvPicPr>
            <p:cNvPr id="19" name="Picture 18">
              <a:extLst>
                <a:ext uri="{FF2B5EF4-FFF2-40B4-BE49-F238E27FC236}">
                  <a16:creationId xmlns:a16="http://schemas.microsoft.com/office/drawing/2014/main" id="{B6F825D0-FEA0-4B0F-8A3A-762A8258C437}"/>
                </a:ext>
              </a:extLst>
            </p:cNvPr>
            <p:cNvPicPr>
              <a:picLocks noChangeAspect="1"/>
            </p:cNvPicPr>
            <p:nvPr userDrawn="1"/>
          </p:nvPicPr>
          <p:blipFill rotWithShape="1">
            <a:blip r:embed="rId8" cstate="screen">
              <a:extLst>
                <a:ext uri="{28A0092B-C50C-407E-A947-70E740481C1C}">
                  <a14:useLocalDpi xmlns:a14="http://schemas.microsoft.com/office/drawing/2010/main" val="0"/>
                </a:ext>
              </a:extLst>
            </a:blip>
            <a:srcRect/>
            <a:stretch/>
          </p:blipFill>
          <p:spPr>
            <a:xfrm>
              <a:off x="2782066" y="4154714"/>
              <a:ext cx="1371600" cy="1828800"/>
            </a:xfrm>
            <a:prstGeom prst="rect">
              <a:avLst/>
            </a:prstGeom>
            <a:ln>
              <a:noFill/>
            </a:ln>
            <a:effectLst/>
          </p:spPr>
        </p:pic>
        <p:sp>
          <p:nvSpPr>
            <p:cNvPr id="20" name="Rectangle 19">
              <a:extLst>
                <a:ext uri="{FF2B5EF4-FFF2-40B4-BE49-F238E27FC236}">
                  <a16:creationId xmlns:a16="http://schemas.microsoft.com/office/drawing/2014/main" id="{CD472CD2-4D79-4342-8691-079DE1609272}"/>
                </a:ext>
              </a:extLst>
            </p:cNvPr>
            <p:cNvSpPr/>
            <p:nvPr userDrawn="1"/>
          </p:nvSpPr>
          <p:spPr>
            <a:xfrm>
              <a:off x="2859106" y="6000036"/>
              <a:ext cx="1217520"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Arial" panose="020B0604020202020204" pitchFamily="34" charset="0"/>
                  <a:ea typeface="ＭＳ Ｐゴシック" panose="020B0600070205080204" pitchFamily="34" charset="-128"/>
                </a:rPr>
                <a:t>Joah Hogan</a:t>
              </a:r>
              <a:br>
                <a:rPr lang="en-US" sz="1200" dirty="0">
                  <a:solidFill>
                    <a:schemeClr val="accent1"/>
                  </a:solidFill>
                  <a:latin typeface="Arial" panose="020B0604020202020204" pitchFamily="34" charset="0"/>
                  <a:ea typeface="ＭＳ Ｐゴシック" panose="020B0600070205080204" pitchFamily="34" charset="-128"/>
                </a:rPr>
              </a:br>
              <a:r>
                <a:rPr lang="en-US" sz="1200" i="1" dirty="0">
                  <a:solidFill>
                    <a:schemeClr val="accent1"/>
                  </a:solidFill>
                  <a:latin typeface="Arial" panose="020B0604020202020204" pitchFamily="34" charset="0"/>
                  <a:ea typeface="ＭＳ Ｐゴシック" panose="020B0600070205080204" pitchFamily="34" charset="-128"/>
                </a:rPr>
                <a:t>Director</a:t>
              </a:r>
              <a:endParaRPr lang="en-US" sz="1200" dirty="0">
                <a:solidFill>
                  <a:schemeClr val="accent1"/>
                </a:solidFill>
                <a:latin typeface="Arial" panose="020B0604020202020204" pitchFamily="34" charset="0"/>
                <a:ea typeface="ＭＳ Ｐゴシック" panose="020B0600070205080204" pitchFamily="34" charset="-128"/>
              </a:endParaRPr>
            </a:p>
          </p:txBody>
        </p:sp>
      </p:grpSp>
      <p:pic>
        <p:nvPicPr>
          <p:cNvPr id="21" name="Picture 20">
            <a:extLst>
              <a:ext uri="{FF2B5EF4-FFF2-40B4-BE49-F238E27FC236}">
                <a16:creationId xmlns:a16="http://schemas.microsoft.com/office/drawing/2014/main" id="{DB7BDDA9-F0ED-47D7-911E-DBD6B59F1CA4}"/>
              </a:ext>
            </a:extLst>
          </p:cNvPr>
          <p:cNvPicPr>
            <a:picLocks noChangeAspect="1"/>
          </p:cNvPicPr>
          <p:nvPr userDrawn="1"/>
        </p:nvPicPr>
        <p:blipFill rotWithShape="1">
          <a:blip r:embed="rId9"/>
          <a:srcRect l="836" r="3664"/>
          <a:stretch/>
        </p:blipFill>
        <p:spPr>
          <a:xfrm>
            <a:off x="3545353" y="1600200"/>
            <a:ext cx="1371600" cy="1828800"/>
          </a:xfrm>
          <a:prstGeom prst="rect">
            <a:avLst/>
          </a:prstGeom>
          <a:ln>
            <a:noFill/>
          </a:ln>
          <a:effectLst/>
        </p:spPr>
      </p:pic>
      <p:sp>
        <p:nvSpPr>
          <p:cNvPr id="22" name="Rectangle 21">
            <a:extLst>
              <a:ext uri="{FF2B5EF4-FFF2-40B4-BE49-F238E27FC236}">
                <a16:creationId xmlns:a16="http://schemas.microsoft.com/office/drawing/2014/main" id="{25F0B8FA-A247-4EB7-9B4D-269FD9625F01}"/>
              </a:ext>
            </a:extLst>
          </p:cNvPr>
          <p:cNvSpPr/>
          <p:nvPr userDrawn="1"/>
        </p:nvSpPr>
        <p:spPr>
          <a:xfrm>
            <a:off x="3467866" y="3454607"/>
            <a:ext cx="1526573"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Arial" panose="020B0604020202020204" pitchFamily="34" charset="0"/>
                <a:cs typeface="Arial" panose="020B0604020202020204" pitchFamily="34" charset="0"/>
              </a:rPr>
              <a:t>Craig Borchard</a:t>
            </a:r>
            <a:br>
              <a:rPr lang="en-US" sz="1200" dirty="0">
                <a:solidFill>
                  <a:prstClr val="black"/>
                </a:solidFill>
                <a:latin typeface="Arial" panose="020B0604020202020204" pitchFamily="34" charset="0"/>
                <a:ea typeface="ＭＳ Ｐゴシック" panose="020B0600070205080204" pitchFamily="34" charset="-128"/>
              </a:rPr>
            </a:br>
            <a:r>
              <a:rPr lang="en-US" sz="1200" i="1" dirty="0">
                <a:solidFill>
                  <a:schemeClr val="accent1"/>
                </a:solidFill>
                <a:latin typeface="Arial" panose="020B0604020202020204" pitchFamily="34" charset="0"/>
                <a:ea typeface="ＭＳ Ｐゴシック" panose="020B0600070205080204" pitchFamily="34" charset="-128"/>
              </a:rPr>
              <a:t>Vice President</a:t>
            </a:r>
            <a:endParaRPr lang="en-US" sz="1200" dirty="0">
              <a:solidFill>
                <a:schemeClr val="accent1"/>
              </a:solidFill>
              <a:latin typeface="Arial" panose="020B0604020202020204" pitchFamily="34" charset="0"/>
              <a:ea typeface="ＭＳ Ｐゴシック" panose="020B0600070205080204" pitchFamily="34" charset="-128"/>
            </a:endParaRPr>
          </a:p>
        </p:txBody>
      </p:sp>
      <p:grpSp>
        <p:nvGrpSpPr>
          <p:cNvPr id="4" name="Group 3">
            <a:extLst>
              <a:ext uri="{FF2B5EF4-FFF2-40B4-BE49-F238E27FC236}">
                <a16:creationId xmlns:a16="http://schemas.microsoft.com/office/drawing/2014/main" id="{9E7D6B4B-B48A-47D0-AF9E-B73EBCC56F92}"/>
              </a:ext>
            </a:extLst>
          </p:cNvPr>
          <p:cNvGrpSpPr/>
          <p:nvPr userDrawn="1"/>
        </p:nvGrpSpPr>
        <p:grpSpPr>
          <a:xfrm>
            <a:off x="8571354" y="4118233"/>
            <a:ext cx="1371600" cy="2326946"/>
            <a:chOff x="8955501" y="4118233"/>
            <a:chExt cx="1371600" cy="2326946"/>
          </a:xfrm>
        </p:grpSpPr>
        <p:pic>
          <p:nvPicPr>
            <p:cNvPr id="23" name="Picture 22">
              <a:extLst>
                <a:ext uri="{FF2B5EF4-FFF2-40B4-BE49-F238E27FC236}">
                  <a16:creationId xmlns:a16="http://schemas.microsoft.com/office/drawing/2014/main" id="{69BB2430-6947-490B-B04C-F72074D1F8A4}"/>
                </a:ext>
              </a:extLst>
            </p:cNvPr>
            <p:cNvPicPr>
              <a:picLocks noChangeAspect="1"/>
            </p:cNvPicPr>
            <p:nvPr userDrawn="1"/>
          </p:nvPicPr>
          <p:blipFill rotWithShape="1">
            <a:blip r:embed="rId10" cstate="screen">
              <a:extLst>
                <a:ext uri="{28A0092B-C50C-407E-A947-70E740481C1C}">
                  <a14:useLocalDpi xmlns:a14="http://schemas.microsoft.com/office/drawing/2010/main" val="0"/>
                </a:ext>
              </a:extLst>
            </a:blip>
            <a:srcRect/>
            <a:stretch/>
          </p:blipFill>
          <p:spPr>
            <a:xfrm>
              <a:off x="8955501" y="4118233"/>
              <a:ext cx="1371600" cy="1832149"/>
            </a:xfrm>
            <a:prstGeom prst="rect">
              <a:avLst/>
            </a:prstGeom>
            <a:ln>
              <a:noFill/>
            </a:ln>
            <a:effectLst/>
          </p:spPr>
        </p:pic>
        <p:sp>
          <p:nvSpPr>
            <p:cNvPr id="24" name="Rectangle 23">
              <a:extLst>
                <a:ext uri="{FF2B5EF4-FFF2-40B4-BE49-F238E27FC236}">
                  <a16:creationId xmlns:a16="http://schemas.microsoft.com/office/drawing/2014/main" id="{04EE23F3-0707-4E2F-9141-110FD5CDDD10}"/>
                </a:ext>
              </a:extLst>
            </p:cNvPr>
            <p:cNvSpPr/>
            <p:nvPr userDrawn="1"/>
          </p:nvSpPr>
          <p:spPr>
            <a:xfrm>
              <a:off x="9094780" y="5983514"/>
              <a:ext cx="1229091" cy="461665"/>
            </a:xfrm>
            <a:prstGeom prst="rect">
              <a:avLst/>
            </a:prstGeom>
          </p:spPr>
          <p:txBody>
            <a:bodyPr wrap="square">
              <a:spAutoFit/>
            </a:bodyPr>
            <a:lstStyle/>
            <a:p>
              <a:pPr algn="ctr" defTabSz="609585" eaLnBrk="0" fontAlgn="base" hangingPunct="0">
                <a:spcBef>
                  <a:spcPct val="0"/>
                </a:spcBef>
                <a:spcAft>
                  <a:spcPct val="0"/>
                </a:spcAft>
                <a:defRPr/>
              </a:pPr>
              <a:r>
                <a:rPr lang="en-US" sz="1200" b="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Jennifer Nutt</a:t>
              </a:r>
              <a:br>
                <a:rPr lang="en-US" sz="1200" dirty="0">
                  <a:solidFill>
                    <a:schemeClr val="accent1"/>
                  </a:solidFill>
                  <a:latin typeface="Arial" panose="020B0604020202020204" pitchFamily="34" charset="0"/>
                  <a:ea typeface="ＭＳ Ｐゴシック" panose="020B0600070205080204" pitchFamily="34" charset="-128"/>
                </a:rPr>
              </a:br>
              <a:r>
                <a:rPr lang="en-US" sz="1200" i="1" dirty="0">
                  <a:solidFill>
                    <a:schemeClr val="accent1"/>
                  </a:solidFill>
                  <a:latin typeface="Arial" panose="020B0604020202020204" pitchFamily="34" charset="0"/>
                  <a:ea typeface="ＭＳ Ｐゴシック" panose="020B0600070205080204" pitchFamily="34" charset="-128"/>
                </a:rPr>
                <a:t>Vice President</a:t>
              </a:r>
              <a:endParaRPr lang="en-US" sz="1200" dirty="0">
                <a:solidFill>
                  <a:schemeClr val="accent1"/>
                </a:solidFill>
                <a:latin typeface="Arial" panose="020B0604020202020204" pitchFamily="34" charset="0"/>
                <a:ea typeface="ＭＳ Ｐゴシック" panose="020B0600070205080204" pitchFamily="34" charset="-128"/>
              </a:endParaRPr>
            </a:p>
          </p:txBody>
        </p:sp>
      </p:grpSp>
      <p:sp>
        <p:nvSpPr>
          <p:cNvPr id="25" name="Rectangle 24">
            <a:extLst>
              <a:ext uri="{FF2B5EF4-FFF2-40B4-BE49-F238E27FC236}">
                <a16:creationId xmlns:a16="http://schemas.microsoft.com/office/drawing/2014/main" id="{43F70627-4B64-45F5-9DFD-1E6A1318FCE0}"/>
              </a:ext>
            </a:extLst>
          </p:cNvPr>
          <p:cNvSpPr/>
          <p:nvPr userDrawn="1"/>
        </p:nvSpPr>
        <p:spPr>
          <a:xfrm>
            <a:off x="3914377" y="363710"/>
            <a:ext cx="4363246" cy="1015663"/>
          </a:xfrm>
          <a:prstGeom prst="rect">
            <a:avLst/>
          </a:prstGeom>
        </p:spPr>
        <p:txBody>
          <a:bodyPr wrap="none">
            <a:spAutoFit/>
          </a:bodyPr>
          <a:lstStyle/>
          <a:p>
            <a:pPr algn="ctr"/>
            <a:r>
              <a:rPr lang="en-US" sz="3600" b="1" spc="200" dirty="0">
                <a:latin typeface="Arial Black" panose="020B0604020202020204" pitchFamily="34" charset="0"/>
                <a:ea typeface="Helvetica Neue" panose="02000503000000020004" pitchFamily="2" charset="0"/>
                <a:cs typeface="Arial Black" panose="020B0604020202020204" pitchFamily="34" charset="0"/>
              </a:rPr>
              <a:t>Meet Our Team</a:t>
            </a:r>
          </a:p>
          <a:p>
            <a:pPr algn="ctr"/>
            <a:r>
              <a:rPr lang="en-US" sz="2400" spc="100" dirty="0">
                <a:solidFill>
                  <a:schemeClr val="accent1"/>
                </a:solidFill>
                <a:latin typeface="Arial" panose="020B0604020202020204" pitchFamily="34" charset="0"/>
                <a:ea typeface="Helvetica Neue Light" panose="02000403000000020004" pitchFamily="2" charset="0"/>
                <a:cs typeface="Arial" panose="020B0604020202020204" pitchFamily="34" charset="0"/>
              </a:rPr>
              <a:t>Education Department</a:t>
            </a:r>
            <a:endParaRPr lang="en-US" sz="2400" dirty="0"/>
          </a:p>
        </p:txBody>
      </p:sp>
      <p:sp>
        <p:nvSpPr>
          <p:cNvPr id="26" name="Slide Number Placeholder 3">
            <a:extLst>
              <a:ext uri="{FF2B5EF4-FFF2-40B4-BE49-F238E27FC236}">
                <a16:creationId xmlns:a16="http://schemas.microsoft.com/office/drawing/2014/main" id="{E1619CBE-18E1-414A-A16C-7E4CDCEA674A}"/>
              </a:ext>
            </a:extLst>
          </p:cNvPr>
          <p:cNvSpPr>
            <a:spLocks noGrp="1"/>
          </p:cNvSpPr>
          <p:nvPr>
            <p:ph type="sldNum" sz="quarter" idx="4"/>
          </p:nvPr>
        </p:nvSpPr>
        <p:spPr>
          <a:xfrm>
            <a:off x="733425" y="6310312"/>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0570-A9A5-4369-9D2F-ABDA8119D208}" type="slidenum">
              <a:rPr lang="en-US" smtClean="0"/>
              <a:t>‹#›</a:t>
            </a:fld>
            <a:endParaRPr lang="en-US" dirty="0"/>
          </a:p>
        </p:txBody>
      </p:sp>
    </p:spTree>
    <p:extLst>
      <p:ext uri="{BB962C8B-B14F-4D97-AF65-F5344CB8AC3E}">
        <p14:creationId xmlns:p14="http://schemas.microsoft.com/office/powerpoint/2010/main" val="6668879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E47C5-1CC9-4D22-894A-B2124EECF503}"/>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B7FAE9E1-B873-4B02-B617-B892AA791FAE}"/>
              </a:ext>
            </a:extLst>
          </p:cNvPr>
          <p:cNvSpPr>
            <a:spLocks noGrp="1"/>
          </p:cNvSpPr>
          <p:nvPr>
            <p:ph type="subTitle" idx="1"/>
          </p:nvPr>
        </p:nvSpPr>
        <p:spPr>
          <a:xfrm>
            <a:off x="1524000" y="3602038"/>
            <a:ext cx="9144000" cy="1655762"/>
          </a:xfrm>
        </p:spPr>
        <p:txBody>
          <a:bodyPr>
            <a:normAutofit/>
          </a:bodyPr>
          <a:lstStyle>
            <a:lvl1pPr marL="0" indent="0" algn="ct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6993FA4C-ECE4-4C66-A4B5-F4587A3318AF}"/>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82212CDC-6B72-467A-A07F-52A4D2132F9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2219EE3-1533-42EE-A7FA-7472E4BBEEB3}"/>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10" name="Picture 9">
            <a:extLst>
              <a:ext uri="{FF2B5EF4-FFF2-40B4-BE49-F238E27FC236}">
                <a16:creationId xmlns:a16="http://schemas.microsoft.com/office/drawing/2014/main" id="{AC2620B7-71D5-422B-867D-83A4FE99EFD9}"/>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33836765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1B40-5432-4006-BE3C-5CF8620AD80F}"/>
              </a:ext>
            </a:extLst>
          </p:cNvPr>
          <p:cNvSpPr>
            <a:spLocks noGrp="1"/>
          </p:cNvSpPr>
          <p:nvPr>
            <p:ph type="title"/>
          </p:nvPr>
        </p:nvSpPr>
        <p:spPr>
          <a:xfrm>
            <a:off x="838200" y="365125"/>
            <a:ext cx="10515600" cy="132556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55081D14-A30D-46B0-87B0-5B8F7D2CD55A}"/>
              </a:ext>
            </a:extLst>
          </p:cNvPr>
          <p:cNvSpPr>
            <a:spLocks noGrp="1"/>
          </p:cNvSpPr>
          <p:nvPr>
            <p:ph idx="1"/>
          </p:nvPr>
        </p:nvSpPr>
        <p:spPr>
          <a:xfrm>
            <a:off x="838200" y="1825625"/>
            <a:ext cx="10515600" cy="4351338"/>
          </a:xfrm>
        </p:spPr>
        <p:txBody>
          <a:bodyPr>
            <a:noAutofit/>
          </a:bodyPr>
          <a:lstStyle>
            <a:lvl1pPr>
              <a:defRPr>
                <a:solidFill>
                  <a:schemeClr val="accent3"/>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413C887-AB0E-4284-962E-C0B25AC7880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E651E20B-BE19-4ECF-9C93-975AD64C23E4}"/>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18A99BA-0F7F-48EF-831D-E029DB1363D2}"/>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8" name="Picture 7">
            <a:extLst>
              <a:ext uri="{FF2B5EF4-FFF2-40B4-BE49-F238E27FC236}">
                <a16:creationId xmlns:a16="http://schemas.microsoft.com/office/drawing/2014/main" id="{1588B54B-1803-4EE6-BEB0-A29583ECDA0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7770211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900B-BA22-440A-9C23-26B33C5A10BF}"/>
              </a:ext>
            </a:extLst>
          </p:cNvPr>
          <p:cNvSpPr>
            <a:spLocks noGrp="1"/>
          </p:cNvSpPr>
          <p:nvPr>
            <p:ph type="title"/>
          </p:nvPr>
        </p:nvSpPr>
        <p:spPr>
          <a:xfrm>
            <a:off x="831850" y="1709738"/>
            <a:ext cx="10515600"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CF4E70E-7861-407B-ACA3-7D58525D30DA}"/>
              </a:ext>
            </a:extLst>
          </p:cNvPr>
          <p:cNvSpPr>
            <a:spLocks noGrp="1"/>
          </p:cNvSpPr>
          <p:nvPr>
            <p:ph type="body" idx="1"/>
          </p:nvPr>
        </p:nvSpPr>
        <p:spPr>
          <a:xfrm>
            <a:off x="831850" y="4589463"/>
            <a:ext cx="10515600" cy="1500187"/>
          </a:xfrm>
        </p:spPr>
        <p:txBody>
          <a:bodyPr/>
          <a:lstStyle>
            <a:lvl1pPr marL="0" indent="0">
              <a:buNone/>
              <a:defRPr sz="2400">
                <a:solidFill>
                  <a:schemeClr val="accent3">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DA1FA42-0F32-4D4B-9872-09E4747BA6CA}"/>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a:extLst>
              <a:ext uri="{FF2B5EF4-FFF2-40B4-BE49-F238E27FC236}">
                <a16:creationId xmlns:a16="http://schemas.microsoft.com/office/drawing/2014/main" id="{7558BD1E-B4CF-40DE-BCCF-9C139161795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DDD3DD1-AD38-4F8E-9D94-D9D8FADA55C2}"/>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9" name="Picture 8">
            <a:extLst>
              <a:ext uri="{FF2B5EF4-FFF2-40B4-BE49-F238E27FC236}">
                <a16:creationId xmlns:a16="http://schemas.microsoft.com/office/drawing/2014/main" id="{19EC69DC-CCF3-48E3-8F7A-6E5DFEF44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
        <p:nvSpPr>
          <p:cNvPr id="8" name="Slide Number Placeholder 3">
            <a:extLst>
              <a:ext uri="{FF2B5EF4-FFF2-40B4-BE49-F238E27FC236}">
                <a16:creationId xmlns:a16="http://schemas.microsoft.com/office/drawing/2014/main" id="{902AE244-1B89-41BE-AC56-EADBF95F47D2}"/>
              </a:ext>
            </a:extLst>
          </p:cNvPr>
          <p:cNvSpPr txBox="1">
            <a:spLocks/>
          </p:cNvSpPr>
          <p:nvPr userDrawn="1"/>
        </p:nvSpPr>
        <p:spPr>
          <a:xfrm>
            <a:off x="733425" y="631031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90570-A9A5-4369-9D2F-ABDA8119D208}" type="slidenum">
              <a:rPr lang="en-US" smtClean="0"/>
              <a:pPr/>
              <a:t>‹#›</a:t>
            </a:fld>
            <a:endParaRPr lang="en-US" dirty="0"/>
          </a:p>
        </p:txBody>
      </p:sp>
    </p:spTree>
    <p:extLst>
      <p:ext uri="{BB962C8B-B14F-4D97-AF65-F5344CB8AC3E}">
        <p14:creationId xmlns:p14="http://schemas.microsoft.com/office/powerpoint/2010/main" val="99241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F16BE73-AE13-4605-A49A-E6AC24ECEE06}"/>
              </a:ext>
            </a:extLst>
          </p:cNvPr>
          <p:cNvCxnSpPr/>
          <p:nvPr userDrawn="1"/>
        </p:nvCxnSpPr>
        <p:spPr>
          <a:xfrm>
            <a:off x="5618206" y="994718"/>
            <a:ext cx="0" cy="4868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5860550-EF86-4A60-A94B-B195EE0D380B}"/>
              </a:ext>
            </a:extLst>
          </p:cNvPr>
          <p:cNvSpPr/>
          <p:nvPr userDrawn="1"/>
        </p:nvSpPr>
        <p:spPr>
          <a:xfrm>
            <a:off x="6586344" y="1707627"/>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A3E284D2-C4DA-445C-9927-396492CC14B9}"/>
              </a:ext>
            </a:extLst>
          </p:cNvPr>
          <p:cNvSpPr/>
          <p:nvPr userDrawn="1"/>
        </p:nvSpPr>
        <p:spPr>
          <a:xfrm>
            <a:off x="6605838" y="1754761"/>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01</a:t>
            </a:r>
            <a:endParaRPr lang="en-US" sz="3600" b="1" dirty="0">
              <a:solidFill>
                <a:schemeClr val="accent2"/>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6C07E7D6-CA26-4CB8-AC18-02F014C1055F}"/>
              </a:ext>
            </a:extLst>
          </p:cNvPr>
          <p:cNvSpPr/>
          <p:nvPr userDrawn="1"/>
        </p:nvSpPr>
        <p:spPr>
          <a:xfrm>
            <a:off x="6586344" y="3054927"/>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F779B7E5-A46B-44EB-A4EE-821E4EAA0E93}"/>
              </a:ext>
            </a:extLst>
          </p:cNvPr>
          <p:cNvSpPr/>
          <p:nvPr userDrawn="1"/>
        </p:nvSpPr>
        <p:spPr>
          <a:xfrm>
            <a:off x="6586344" y="4500139"/>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C934F77F-6275-4225-AD65-25F50D0BCD2A}"/>
              </a:ext>
            </a:extLst>
          </p:cNvPr>
          <p:cNvSpPr/>
          <p:nvPr userDrawn="1"/>
        </p:nvSpPr>
        <p:spPr>
          <a:xfrm>
            <a:off x="6590530" y="3098159"/>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02</a:t>
            </a:r>
            <a:endParaRPr lang="en-US" sz="3600" b="1" dirty="0">
              <a:solidFill>
                <a:schemeClr val="accent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78EB3582-5E2D-4D15-B35A-C4B12D7C98F0}"/>
              </a:ext>
            </a:extLst>
          </p:cNvPr>
          <p:cNvSpPr/>
          <p:nvPr userDrawn="1"/>
        </p:nvSpPr>
        <p:spPr>
          <a:xfrm>
            <a:off x="6590530" y="4552473"/>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03</a:t>
            </a:r>
            <a:endParaRPr lang="en-US" sz="3600" b="1" dirty="0">
              <a:solidFill>
                <a:schemeClr val="accent2"/>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7383A333-8DA2-4682-A2CA-3D2909E8A524}"/>
              </a:ext>
            </a:extLst>
          </p:cNvPr>
          <p:cNvSpPr/>
          <p:nvPr userDrawn="1"/>
        </p:nvSpPr>
        <p:spPr>
          <a:xfrm>
            <a:off x="7629806" y="1616261"/>
            <a:ext cx="4093020" cy="923330"/>
          </a:xfrm>
          <a:prstGeom prst="rect">
            <a:avLst/>
          </a:prstGeom>
        </p:spPr>
        <p:txBody>
          <a:bodyPr wrap="square">
            <a:spAutoFit/>
          </a:bodyPr>
          <a:lstStyle/>
          <a:p>
            <a:r>
              <a:rPr lang="en-US" dirty="0">
                <a:solidFill>
                  <a:schemeClr val="accent2">
                    <a:lumMod val="85000"/>
                  </a:schemeClr>
                </a:solidFill>
                <a:latin typeface="Arial" panose="020B0604020202020204" pitchFamily="34" charset="0"/>
                <a:cs typeface="Arial" panose="020B0604020202020204" pitchFamily="34" charset="0"/>
              </a:rPr>
              <a:t>Lorem ipsum dolor sit amet, consectetur adipiscing elit. Phasellus et urna nec dui gravida placerat.</a:t>
            </a:r>
            <a:endParaRPr lang="en-US" dirty="0"/>
          </a:p>
        </p:txBody>
      </p:sp>
      <p:sp>
        <p:nvSpPr>
          <p:cNvPr id="36" name="Rectangle 35">
            <a:extLst>
              <a:ext uri="{FF2B5EF4-FFF2-40B4-BE49-F238E27FC236}">
                <a16:creationId xmlns:a16="http://schemas.microsoft.com/office/drawing/2014/main" id="{8B963496-7D06-4F1F-937C-C923B1CB047F}"/>
              </a:ext>
            </a:extLst>
          </p:cNvPr>
          <p:cNvSpPr/>
          <p:nvPr userDrawn="1"/>
        </p:nvSpPr>
        <p:spPr>
          <a:xfrm>
            <a:off x="7629806" y="2967334"/>
            <a:ext cx="4093020" cy="923330"/>
          </a:xfrm>
          <a:prstGeom prst="rect">
            <a:avLst/>
          </a:prstGeom>
        </p:spPr>
        <p:txBody>
          <a:bodyPr wrap="square">
            <a:spAutoFit/>
          </a:bodyPr>
          <a:lstStyle/>
          <a:p>
            <a:r>
              <a:rPr lang="en-US" dirty="0">
                <a:solidFill>
                  <a:schemeClr val="accent2">
                    <a:lumMod val="85000"/>
                  </a:schemeClr>
                </a:solidFill>
                <a:latin typeface="Arial" panose="020B0604020202020204" pitchFamily="34" charset="0"/>
                <a:cs typeface="Arial" panose="020B0604020202020204" pitchFamily="34" charset="0"/>
              </a:rPr>
              <a:t>Lorem ipsum dolor sit amet, consectetur adipiscing elit. Phasellus et urna nec dui gravida placerat.</a:t>
            </a:r>
            <a:endParaRPr lang="en-US" dirty="0"/>
          </a:p>
        </p:txBody>
      </p:sp>
      <p:sp>
        <p:nvSpPr>
          <p:cNvPr id="37" name="Rectangle 36">
            <a:extLst>
              <a:ext uri="{FF2B5EF4-FFF2-40B4-BE49-F238E27FC236}">
                <a16:creationId xmlns:a16="http://schemas.microsoft.com/office/drawing/2014/main" id="{0F7A73A6-3379-48DD-A308-6D7682FA6C69}"/>
              </a:ext>
            </a:extLst>
          </p:cNvPr>
          <p:cNvSpPr/>
          <p:nvPr userDrawn="1"/>
        </p:nvSpPr>
        <p:spPr>
          <a:xfrm>
            <a:off x="7629806" y="4412546"/>
            <a:ext cx="4093020" cy="923330"/>
          </a:xfrm>
          <a:prstGeom prst="rect">
            <a:avLst/>
          </a:prstGeom>
        </p:spPr>
        <p:txBody>
          <a:bodyPr wrap="square">
            <a:spAutoFit/>
          </a:bodyPr>
          <a:lstStyle/>
          <a:p>
            <a:r>
              <a:rPr lang="en-US" dirty="0">
                <a:solidFill>
                  <a:schemeClr val="accent2">
                    <a:lumMod val="85000"/>
                  </a:schemeClr>
                </a:solidFill>
                <a:latin typeface="Arial" panose="020B0604020202020204" pitchFamily="34" charset="0"/>
                <a:cs typeface="Arial" panose="020B0604020202020204" pitchFamily="34" charset="0"/>
              </a:rPr>
              <a:t>Lorem ipsum dolor sit amet, consectetur adipiscing elit. Phasellus et urna nec dui gravida placerat.</a:t>
            </a:r>
            <a:endParaRPr lang="en-US" dirty="0"/>
          </a:p>
        </p:txBody>
      </p:sp>
      <p:pic>
        <p:nvPicPr>
          <p:cNvPr id="15" name="Picture 14">
            <a:extLst>
              <a:ext uri="{FF2B5EF4-FFF2-40B4-BE49-F238E27FC236}">
                <a16:creationId xmlns:a16="http://schemas.microsoft.com/office/drawing/2014/main" id="{E3D6C57C-00D0-423C-8D31-8CE556FB35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
        <p:nvSpPr>
          <p:cNvPr id="4" name="Text Placeholder 3">
            <a:extLst>
              <a:ext uri="{FF2B5EF4-FFF2-40B4-BE49-F238E27FC236}">
                <a16:creationId xmlns:a16="http://schemas.microsoft.com/office/drawing/2014/main" id="{A49D989F-8CAA-4036-ADD0-9FC0D2C52979}"/>
              </a:ext>
            </a:extLst>
          </p:cNvPr>
          <p:cNvSpPr>
            <a:spLocks noGrp="1"/>
          </p:cNvSpPr>
          <p:nvPr>
            <p:ph type="body" sz="quarter" idx="10" hasCustomPrompt="1"/>
          </p:nvPr>
        </p:nvSpPr>
        <p:spPr>
          <a:xfrm>
            <a:off x="1204196" y="2365077"/>
            <a:ext cx="3857098" cy="1525587"/>
          </a:xfrm>
        </p:spPr>
        <p:txBody>
          <a:bodyPr/>
          <a:lstStyle>
            <a:lvl1pPr marL="0" indent="0" algn="r">
              <a:buNone/>
              <a:defRPr sz="4400">
                <a:solidFill>
                  <a:schemeClr val="tx1"/>
                </a:solidFill>
                <a:latin typeface="Arial Black" panose="020B0A04020102020204" pitchFamily="34" charset="0"/>
              </a:defRPr>
            </a:lvl1pPr>
            <a:lvl2pPr marL="457200" indent="0">
              <a:buNone/>
              <a:defRPr>
                <a:solidFill>
                  <a:schemeClr val="tx1"/>
                </a:solidFill>
                <a:latin typeface="Arial Black" panose="020B0A04020102020204" pitchFamily="34" charset="0"/>
              </a:defRPr>
            </a:lvl2pPr>
          </a:lstStyle>
          <a:p>
            <a:pPr lvl="0"/>
            <a:r>
              <a:rPr lang="en-US" dirty="0"/>
              <a:t>CLICK TO EDIT</a:t>
            </a:r>
          </a:p>
          <a:p>
            <a:pPr lvl="4"/>
            <a:endParaRPr lang="en-US" dirty="0"/>
          </a:p>
        </p:txBody>
      </p:sp>
      <p:sp>
        <p:nvSpPr>
          <p:cNvPr id="14" name="Slide Number Placeholder 3">
            <a:extLst>
              <a:ext uri="{FF2B5EF4-FFF2-40B4-BE49-F238E27FC236}">
                <a16:creationId xmlns:a16="http://schemas.microsoft.com/office/drawing/2014/main" id="{36AE376B-E739-49B9-A84C-F0B12C7BB60E}"/>
              </a:ext>
            </a:extLst>
          </p:cNvPr>
          <p:cNvSpPr>
            <a:spLocks noGrp="1"/>
          </p:cNvSpPr>
          <p:nvPr>
            <p:ph type="sldNum" sz="quarter" idx="4"/>
          </p:nvPr>
        </p:nvSpPr>
        <p:spPr>
          <a:xfrm>
            <a:off x="733425" y="6310312"/>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0570-A9A5-4369-9D2F-ABDA8119D208}" type="slidenum">
              <a:rPr lang="en-US" smtClean="0"/>
              <a:t>‹#›</a:t>
            </a:fld>
            <a:endParaRPr lang="en-US" dirty="0"/>
          </a:p>
        </p:txBody>
      </p:sp>
    </p:spTree>
    <p:extLst>
      <p:ext uri="{BB962C8B-B14F-4D97-AF65-F5344CB8AC3E}">
        <p14:creationId xmlns:p14="http://schemas.microsoft.com/office/powerpoint/2010/main" val="3091888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744-4912-48CC-999B-C6EE8F9CD2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1279154-FFFF-4DC2-9AE2-123476C684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63B5DC-AC28-4FA2-AC02-82915AC655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6C55FE-36A2-4A4A-8C0B-2C91E8CBC310}"/>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8B735BAB-536C-41E3-B61B-C16BA4533B0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A893958-64DC-4041-9143-8140AEC4CFA6}"/>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10" name="Picture 9">
            <a:extLst>
              <a:ext uri="{FF2B5EF4-FFF2-40B4-BE49-F238E27FC236}">
                <a16:creationId xmlns:a16="http://schemas.microsoft.com/office/drawing/2014/main" id="{5B03E98E-71E6-4037-8B4D-8A8948E4CDC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
        <p:nvSpPr>
          <p:cNvPr id="9" name="Slide Number Placeholder 3">
            <a:extLst>
              <a:ext uri="{FF2B5EF4-FFF2-40B4-BE49-F238E27FC236}">
                <a16:creationId xmlns:a16="http://schemas.microsoft.com/office/drawing/2014/main" id="{CFD1C8B7-163F-40B9-8934-3EBB133F8602}"/>
              </a:ext>
            </a:extLst>
          </p:cNvPr>
          <p:cNvSpPr txBox="1">
            <a:spLocks/>
          </p:cNvSpPr>
          <p:nvPr userDrawn="1"/>
        </p:nvSpPr>
        <p:spPr>
          <a:xfrm>
            <a:off x="733425" y="631031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90570-A9A5-4369-9D2F-ABDA8119D208}" type="slidenum">
              <a:rPr lang="en-US" smtClean="0"/>
              <a:pPr/>
              <a:t>‹#›</a:t>
            </a:fld>
            <a:endParaRPr lang="en-US" dirty="0"/>
          </a:p>
        </p:txBody>
      </p:sp>
    </p:spTree>
    <p:extLst>
      <p:ext uri="{BB962C8B-B14F-4D97-AF65-F5344CB8AC3E}">
        <p14:creationId xmlns:p14="http://schemas.microsoft.com/office/powerpoint/2010/main" val="3426725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DE5-EEC1-4697-A022-177D19842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21254-2018-4DE5-9EEC-B6AAFD97E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073066-1276-4023-827F-55F5922EB7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1EACC6-907F-487E-B244-BEF8E60DE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0F961-AACF-497E-B4D6-FB93271109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B866E5-7619-45A5-9223-08DA1EB9AB3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a:extLst>
              <a:ext uri="{FF2B5EF4-FFF2-40B4-BE49-F238E27FC236}">
                <a16:creationId xmlns:a16="http://schemas.microsoft.com/office/drawing/2014/main" id="{1AA6C1C1-2948-4B01-A76F-5E4A94B1C63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85EEF65-E3BC-425D-9A84-8B12A1FCBA58}"/>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11" name="Picture 10">
            <a:extLst>
              <a:ext uri="{FF2B5EF4-FFF2-40B4-BE49-F238E27FC236}">
                <a16:creationId xmlns:a16="http://schemas.microsoft.com/office/drawing/2014/main" id="{9D5CC1C5-3D5B-42CB-804A-A0B358943BAB}"/>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
        <p:nvSpPr>
          <p:cNvPr id="12" name="Slide Number Placeholder 3">
            <a:extLst>
              <a:ext uri="{FF2B5EF4-FFF2-40B4-BE49-F238E27FC236}">
                <a16:creationId xmlns:a16="http://schemas.microsoft.com/office/drawing/2014/main" id="{E43955DE-6160-4833-BBCB-CEABE7809C3F}"/>
              </a:ext>
            </a:extLst>
          </p:cNvPr>
          <p:cNvSpPr txBox="1">
            <a:spLocks/>
          </p:cNvSpPr>
          <p:nvPr userDrawn="1"/>
        </p:nvSpPr>
        <p:spPr>
          <a:xfrm>
            <a:off x="733425" y="631031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90570-A9A5-4369-9D2F-ABDA8119D208}" type="slidenum">
              <a:rPr lang="en-US" smtClean="0"/>
              <a:pPr/>
              <a:t>‹#›</a:t>
            </a:fld>
            <a:endParaRPr lang="en-US" dirty="0"/>
          </a:p>
        </p:txBody>
      </p:sp>
    </p:spTree>
    <p:extLst>
      <p:ext uri="{BB962C8B-B14F-4D97-AF65-F5344CB8AC3E}">
        <p14:creationId xmlns:p14="http://schemas.microsoft.com/office/powerpoint/2010/main" val="1831569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DB52-9CF1-4D09-BFCF-E0E946BCE2DE}"/>
              </a:ext>
            </a:extLst>
          </p:cNvPr>
          <p:cNvSpPr>
            <a:spLocks noGrp="1"/>
          </p:cNvSpPr>
          <p:nvPr>
            <p:ph type="title"/>
          </p:nvPr>
        </p:nvSpPr>
        <p:spPr/>
        <p:txBody>
          <a:bodyPr/>
          <a:lstStyle/>
          <a:p>
            <a:r>
              <a:rPr lang="en-US"/>
              <a:t>Click to edit Master title style</a:t>
            </a:r>
          </a:p>
        </p:txBody>
      </p:sp>
      <p:pic>
        <p:nvPicPr>
          <p:cNvPr id="8" name="Picture 7">
            <a:extLst>
              <a:ext uri="{FF2B5EF4-FFF2-40B4-BE49-F238E27FC236}">
                <a16:creationId xmlns:a16="http://schemas.microsoft.com/office/drawing/2014/main" id="{0EFF4FA0-E455-4CFA-9040-548FB3D5B77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3962604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9305D-9477-4F37-BAB4-9F669FC927C5}"/>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a:extLst>
              <a:ext uri="{FF2B5EF4-FFF2-40B4-BE49-F238E27FC236}">
                <a16:creationId xmlns:a16="http://schemas.microsoft.com/office/drawing/2014/main" id="{32D8052D-E721-43D9-83E6-AFFDB90ACA5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B34B9D81-2CEF-41F3-A1D5-A4EDF0B1718A}"/>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7" name="Picture 6">
            <a:extLst>
              <a:ext uri="{FF2B5EF4-FFF2-40B4-BE49-F238E27FC236}">
                <a16:creationId xmlns:a16="http://schemas.microsoft.com/office/drawing/2014/main" id="{2DAECB05-6281-434F-BDF1-12E173F7DED5}"/>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
        <p:nvSpPr>
          <p:cNvPr id="6" name="Slide Number Placeholder 3">
            <a:extLst>
              <a:ext uri="{FF2B5EF4-FFF2-40B4-BE49-F238E27FC236}">
                <a16:creationId xmlns:a16="http://schemas.microsoft.com/office/drawing/2014/main" id="{D9BAAD64-420F-46B7-BDF0-E8ABD824FD74}"/>
              </a:ext>
            </a:extLst>
          </p:cNvPr>
          <p:cNvSpPr txBox="1">
            <a:spLocks/>
          </p:cNvSpPr>
          <p:nvPr userDrawn="1"/>
        </p:nvSpPr>
        <p:spPr>
          <a:xfrm>
            <a:off x="733425" y="631031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90570-A9A5-4369-9D2F-ABDA8119D208}" type="slidenum">
              <a:rPr lang="en-US" smtClean="0"/>
              <a:pPr/>
              <a:t>‹#›</a:t>
            </a:fld>
            <a:endParaRPr lang="en-US" dirty="0"/>
          </a:p>
        </p:txBody>
      </p:sp>
    </p:spTree>
    <p:extLst>
      <p:ext uri="{BB962C8B-B14F-4D97-AF65-F5344CB8AC3E}">
        <p14:creationId xmlns:p14="http://schemas.microsoft.com/office/powerpoint/2010/main" val="193785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A6B7-A8CD-482F-B3EA-33F9B6B0DF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923ACA6-558C-442B-8886-ECF7EDED3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630168-B944-4E7D-A9C1-D554BB228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4363A6-8D2B-40C9-8020-6B00D7F51BAE}"/>
              </a:ext>
            </a:extLst>
          </p:cNvPr>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a:extLst>
              <a:ext uri="{FF2B5EF4-FFF2-40B4-BE49-F238E27FC236}">
                <a16:creationId xmlns:a16="http://schemas.microsoft.com/office/drawing/2014/main" id="{5E195BE2-FC17-462C-AFDA-AB596260804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A2AEAD7-660D-4967-85B9-F0B22A0C2D3F}"/>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dirty="0"/>
          </a:p>
        </p:txBody>
      </p:sp>
      <p:pic>
        <p:nvPicPr>
          <p:cNvPr id="10" name="Picture 9">
            <a:extLst>
              <a:ext uri="{FF2B5EF4-FFF2-40B4-BE49-F238E27FC236}">
                <a16:creationId xmlns:a16="http://schemas.microsoft.com/office/drawing/2014/main" id="{6AF7109F-7498-44FC-BDC2-BC7330074E18}"/>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0" y="5715238"/>
            <a:ext cx="12192000" cy="1142762"/>
          </a:xfrm>
          <a:prstGeom prst="rect">
            <a:avLst/>
          </a:prstGeom>
        </p:spPr>
      </p:pic>
      <p:sp>
        <p:nvSpPr>
          <p:cNvPr id="9" name="Slide Number Placeholder 3">
            <a:extLst>
              <a:ext uri="{FF2B5EF4-FFF2-40B4-BE49-F238E27FC236}">
                <a16:creationId xmlns:a16="http://schemas.microsoft.com/office/drawing/2014/main" id="{91EE99A1-6B1B-4363-8469-9B670EFAE924}"/>
              </a:ext>
            </a:extLst>
          </p:cNvPr>
          <p:cNvSpPr txBox="1">
            <a:spLocks/>
          </p:cNvSpPr>
          <p:nvPr userDrawn="1"/>
        </p:nvSpPr>
        <p:spPr>
          <a:xfrm>
            <a:off x="733425" y="6310312"/>
            <a:ext cx="3810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790570-A9A5-4369-9D2F-ABDA8119D208}" type="slidenum">
              <a:rPr lang="en-US" smtClean="0"/>
              <a:pPr/>
              <a:t>‹#›</a:t>
            </a:fld>
            <a:endParaRPr lang="en-US" dirty="0"/>
          </a:p>
        </p:txBody>
      </p:sp>
    </p:spTree>
    <p:extLst>
      <p:ext uri="{BB962C8B-B14F-4D97-AF65-F5344CB8AC3E}">
        <p14:creationId xmlns:p14="http://schemas.microsoft.com/office/powerpoint/2010/main" val="1648292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9900B-BA22-440A-9C23-26B33C5A10BF}"/>
              </a:ext>
            </a:extLst>
          </p:cNvPr>
          <p:cNvSpPr>
            <a:spLocks noGrp="1"/>
          </p:cNvSpPr>
          <p:nvPr>
            <p:ph type="title"/>
          </p:nvPr>
        </p:nvSpPr>
        <p:spPr>
          <a:xfrm>
            <a:off x="831850" y="1709738"/>
            <a:ext cx="10515600"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CF4E70E-7861-407B-ACA3-7D58525D30DA}"/>
              </a:ext>
            </a:extLst>
          </p:cNvPr>
          <p:cNvSpPr>
            <a:spLocks noGrp="1"/>
          </p:cNvSpPr>
          <p:nvPr>
            <p:ph type="body" idx="1"/>
          </p:nvPr>
        </p:nvSpPr>
        <p:spPr>
          <a:xfrm>
            <a:off x="831850" y="4589463"/>
            <a:ext cx="10515600" cy="1500187"/>
          </a:xfrm>
        </p:spPr>
        <p:txBody>
          <a:bodyPr/>
          <a:lstStyle>
            <a:lvl1pPr marL="0" indent="0">
              <a:buNone/>
              <a:defRPr sz="2400">
                <a:solidFill>
                  <a:schemeClr val="accent3">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ADA1FA42-0F32-4D4B-9872-09E4747BA6CA}"/>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a:p>
        </p:txBody>
      </p:sp>
      <p:sp>
        <p:nvSpPr>
          <p:cNvPr id="5" name="Footer Placeholder 4">
            <a:extLst>
              <a:ext uri="{FF2B5EF4-FFF2-40B4-BE49-F238E27FC236}">
                <a16:creationId xmlns:a16="http://schemas.microsoft.com/office/drawing/2014/main" id="{7558BD1E-B4CF-40DE-BCCF-9C13916179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DD3DD1-AD38-4F8E-9D94-D9D8FADA55C2}"/>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a:p>
        </p:txBody>
      </p:sp>
    </p:spTree>
    <p:extLst>
      <p:ext uri="{BB962C8B-B14F-4D97-AF65-F5344CB8AC3E}">
        <p14:creationId xmlns:p14="http://schemas.microsoft.com/office/powerpoint/2010/main" val="705762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FF16BE73-AE13-4605-A49A-E6AC24ECEE06}"/>
              </a:ext>
            </a:extLst>
          </p:cNvPr>
          <p:cNvCxnSpPr/>
          <p:nvPr userDrawn="1"/>
        </p:nvCxnSpPr>
        <p:spPr>
          <a:xfrm>
            <a:off x="5618206" y="994718"/>
            <a:ext cx="0" cy="4868562"/>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05860550-EF86-4A60-A94B-B195EE0D380B}"/>
              </a:ext>
            </a:extLst>
          </p:cNvPr>
          <p:cNvSpPr/>
          <p:nvPr userDrawn="1"/>
        </p:nvSpPr>
        <p:spPr>
          <a:xfrm>
            <a:off x="6586344" y="1707627"/>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3E284D2-C4DA-445C-9927-396492CC14B9}"/>
              </a:ext>
            </a:extLst>
          </p:cNvPr>
          <p:cNvSpPr/>
          <p:nvPr userDrawn="1"/>
        </p:nvSpPr>
        <p:spPr>
          <a:xfrm>
            <a:off x="6605838" y="1754761"/>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01</a:t>
            </a:r>
            <a:endParaRPr lang="en-US" sz="3600" b="1" dirty="0">
              <a:solidFill>
                <a:schemeClr val="accent2"/>
              </a:solidFill>
              <a:latin typeface="Arial" panose="020B0604020202020204" pitchFamily="34" charset="0"/>
              <a:cs typeface="Arial" panose="020B0604020202020204" pitchFamily="34" charset="0"/>
            </a:endParaRPr>
          </a:p>
        </p:txBody>
      </p:sp>
      <p:sp>
        <p:nvSpPr>
          <p:cNvPr id="31" name="Oval 30">
            <a:extLst>
              <a:ext uri="{FF2B5EF4-FFF2-40B4-BE49-F238E27FC236}">
                <a16:creationId xmlns:a16="http://schemas.microsoft.com/office/drawing/2014/main" id="{6C07E7D6-CA26-4CB8-AC18-02F014C1055F}"/>
              </a:ext>
            </a:extLst>
          </p:cNvPr>
          <p:cNvSpPr/>
          <p:nvPr userDrawn="1"/>
        </p:nvSpPr>
        <p:spPr>
          <a:xfrm>
            <a:off x="6586344" y="3054927"/>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779B7E5-A46B-44EB-A4EE-821E4EAA0E93}"/>
              </a:ext>
            </a:extLst>
          </p:cNvPr>
          <p:cNvSpPr/>
          <p:nvPr userDrawn="1"/>
        </p:nvSpPr>
        <p:spPr>
          <a:xfrm>
            <a:off x="6586344" y="4500139"/>
            <a:ext cx="748145" cy="74814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934F77F-6275-4225-AD65-25F50D0BCD2A}"/>
              </a:ext>
            </a:extLst>
          </p:cNvPr>
          <p:cNvSpPr/>
          <p:nvPr userDrawn="1"/>
        </p:nvSpPr>
        <p:spPr>
          <a:xfrm>
            <a:off x="6590530" y="3098159"/>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02</a:t>
            </a:r>
            <a:endParaRPr lang="en-US" sz="3600" b="1" dirty="0">
              <a:solidFill>
                <a:schemeClr val="accent2"/>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78EB3582-5E2D-4D15-B35A-C4B12D7C98F0}"/>
              </a:ext>
            </a:extLst>
          </p:cNvPr>
          <p:cNvSpPr/>
          <p:nvPr userDrawn="1"/>
        </p:nvSpPr>
        <p:spPr>
          <a:xfrm>
            <a:off x="6590530" y="4552473"/>
            <a:ext cx="748145" cy="646331"/>
          </a:xfrm>
          <a:prstGeom prst="rect">
            <a:avLst/>
          </a:prstGeom>
          <a:ln>
            <a:noFill/>
          </a:ln>
        </p:spPr>
        <p:txBody>
          <a:bodyPr wrap="square">
            <a:spAutoFit/>
          </a:bodyPr>
          <a:lstStyle/>
          <a:p>
            <a:pPr algn="ctr"/>
            <a:r>
              <a:rPr lang="en-US" sz="3600" b="1" spc="100" dirty="0">
                <a:solidFill>
                  <a:schemeClr val="accent2"/>
                </a:solidFill>
                <a:latin typeface="Arial" panose="020B0604020202020204" pitchFamily="34" charset="0"/>
                <a:ea typeface="Helvetica Neue Medium" panose="02000503000000020004" pitchFamily="2" charset="0"/>
                <a:cs typeface="Arial" panose="020B0604020202020204" pitchFamily="34" charset="0"/>
              </a:rPr>
              <a:t>03</a:t>
            </a:r>
            <a:endParaRPr lang="en-US" sz="3600" b="1" dirty="0">
              <a:solidFill>
                <a:schemeClr val="accent2"/>
              </a:solidFill>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A49D989F-8CAA-4036-ADD0-9FC0D2C52979}"/>
              </a:ext>
            </a:extLst>
          </p:cNvPr>
          <p:cNvSpPr>
            <a:spLocks noGrp="1"/>
          </p:cNvSpPr>
          <p:nvPr>
            <p:ph type="body" sz="quarter" idx="10" hasCustomPrompt="1"/>
          </p:nvPr>
        </p:nvSpPr>
        <p:spPr>
          <a:xfrm>
            <a:off x="1204196" y="2365077"/>
            <a:ext cx="3857098" cy="1525587"/>
          </a:xfrm>
        </p:spPr>
        <p:txBody>
          <a:bodyPr/>
          <a:lstStyle>
            <a:lvl1pPr marL="0" indent="0" algn="r">
              <a:buNone/>
              <a:defRPr sz="4400">
                <a:solidFill>
                  <a:schemeClr val="tx1"/>
                </a:solidFill>
                <a:latin typeface="Arial Black" panose="020B0A04020102020204" pitchFamily="34" charset="0"/>
              </a:defRPr>
            </a:lvl1pPr>
            <a:lvl2pPr marL="457200" indent="0">
              <a:buNone/>
              <a:defRPr>
                <a:solidFill>
                  <a:schemeClr val="tx1"/>
                </a:solidFill>
                <a:latin typeface="Arial Black" panose="020B0A04020102020204" pitchFamily="34" charset="0"/>
              </a:defRPr>
            </a:lvl2pPr>
          </a:lstStyle>
          <a:p>
            <a:pPr lvl="0"/>
            <a:r>
              <a:rPr lang="en-US" dirty="0"/>
              <a:t>CLICK TO EDIT</a:t>
            </a:r>
          </a:p>
          <a:p>
            <a:pPr lvl="4"/>
            <a:endParaRPr lang="en-US" dirty="0"/>
          </a:p>
        </p:txBody>
      </p:sp>
      <p:sp>
        <p:nvSpPr>
          <p:cNvPr id="6" name="Text Placeholder 5">
            <a:extLst>
              <a:ext uri="{FF2B5EF4-FFF2-40B4-BE49-F238E27FC236}">
                <a16:creationId xmlns:a16="http://schemas.microsoft.com/office/drawing/2014/main" id="{DD96CC76-6EFF-4307-BB06-FF98EECBC57A}"/>
              </a:ext>
            </a:extLst>
          </p:cNvPr>
          <p:cNvSpPr>
            <a:spLocks noGrp="1"/>
          </p:cNvSpPr>
          <p:nvPr>
            <p:ph type="body" sz="quarter" idx="11"/>
          </p:nvPr>
        </p:nvSpPr>
        <p:spPr>
          <a:xfrm>
            <a:off x="7629525" y="1708150"/>
            <a:ext cx="3451225" cy="747713"/>
          </a:xfrm>
        </p:spPr>
        <p:txBody>
          <a:bodyPr/>
          <a:lstStyle>
            <a:lvl1pPr marL="0" indent="0">
              <a:buNone/>
              <a:defRPr sz="2000" b="0">
                <a:solidFill>
                  <a:schemeClr val="accent6">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8" name="Text Placeholder 5">
            <a:extLst>
              <a:ext uri="{FF2B5EF4-FFF2-40B4-BE49-F238E27FC236}">
                <a16:creationId xmlns:a16="http://schemas.microsoft.com/office/drawing/2014/main" id="{73CC683D-772B-4488-B7C1-DFCA0E00EDA4}"/>
              </a:ext>
            </a:extLst>
          </p:cNvPr>
          <p:cNvSpPr>
            <a:spLocks noGrp="1"/>
          </p:cNvSpPr>
          <p:nvPr>
            <p:ph type="body" sz="quarter" idx="12"/>
          </p:nvPr>
        </p:nvSpPr>
        <p:spPr>
          <a:xfrm>
            <a:off x="7629524" y="3047467"/>
            <a:ext cx="3451225" cy="747713"/>
          </a:xfrm>
        </p:spPr>
        <p:txBody>
          <a:bodyPr/>
          <a:lstStyle>
            <a:lvl1pPr marL="0" indent="0">
              <a:buNone/>
              <a:defRPr sz="2000" b="0">
                <a:solidFill>
                  <a:schemeClr val="accent6">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9" name="Text Placeholder 5">
            <a:extLst>
              <a:ext uri="{FF2B5EF4-FFF2-40B4-BE49-F238E27FC236}">
                <a16:creationId xmlns:a16="http://schemas.microsoft.com/office/drawing/2014/main" id="{9280A693-C070-46B7-9CAE-288DE26E23CF}"/>
              </a:ext>
            </a:extLst>
          </p:cNvPr>
          <p:cNvSpPr>
            <a:spLocks noGrp="1"/>
          </p:cNvSpPr>
          <p:nvPr>
            <p:ph type="body" sz="quarter" idx="13"/>
          </p:nvPr>
        </p:nvSpPr>
        <p:spPr>
          <a:xfrm>
            <a:off x="7629523" y="4500139"/>
            <a:ext cx="3451225" cy="747713"/>
          </a:xfrm>
        </p:spPr>
        <p:txBody>
          <a:bodyPr/>
          <a:lstStyle>
            <a:lvl1pPr marL="0" indent="0">
              <a:buNone/>
              <a:defRPr sz="2000" b="0">
                <a:solidFill>
                  <a:schemeClr val="accent6">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Tree>
    <p:extLst>
      <p:ext uri="{BB962C8B-B14F-4D97-AF65-F5344CB8AC3E}">
        <p14:creationId xmlns:p14="http://schemas.microsoft.com/office/powerpoint/2010/main" val="1762689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18744-4912-48CC-999B-C6EE8F9CD21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F1279154-FFFF-4DC2-9AE2-123476C68453}"/>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263B5DC-AC28-4FA2-AC02-82915AC655DA}"/>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936C55FE-36A2-4A4A-8C0B-2C91E8CBC310}"/>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a:p>
        </p:txBody>
      </p:sp>
      <p:sp>
        <p:nvSpPr>
          <p:cNvPr id="6" name="Footer Placeholder 5">
            <a:extLst>
              <a:ext uri="{FF2B5EF4-FFF2-40B4-BE49-F238E27FC236}">
                <a16:creationId xmlns:a16="http://schemas.microsoft.com/office/drawing/2014/main" id="{8B735BAB-536C-41E3-B61B-C16BA4533B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893958-64DC-4041-9143-8140AEC4CFA6}"/>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a:p>
        </p:txBody>
      </p:sp>
    </p:spTree>
    <p:extLst>
      <p:ext uri="{BB962C8B-B14F-4D97-AF65-F5344CB8AC3E}">
        <p14:creationId xmlns:p14="http://schemas.microsoft.com/office/powerpoint/2010/main" val="121233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5DE5-EEC1-4697-A022-177D19842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621254-2018-4DE5-9EEC-B6AAFD97E0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073066-1276-4023-827F-55F5922EB7E3}"/>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461EACC6-907F-487E-B244-BEF8E60DE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90F961-AACF-497E-B4D6-FB93271109A3}"/>
              </a:ext>
            </a:extLst>
          </p:cNvPr>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2B866E5-7619-45A5-9223-08DA1EB9AB3E}"/>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a:p>
        </p:txBody>
      </p:sp>
      <p:sp>
        <p:nvSpPr>
          <p:cNvPr id="8" name="Footer Placeholder 7">
            <a:extLst>
              <a:ext uri="{FF2B5EF4-FFF2-40B4-BE49-F238E27FC236}">
                <a16:creationId xmlns:a16="http://schemas.microsoft.com/office/drawing/2014/main" id="{1AA6C1C1-2948-4B01-A76F-5E4A94B1C63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85EEF65-E3BC-425D-9A84-8B12A1FCBA58}"/>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a:p>
        </p:txBody>
      </p:sp>
    </p:spTree>
    <p:extLst>
      <p:ext uri="{BB962C8B-B14F-4D97-AF65-F5344CB8AC3E}">
        <p14:creationId xmlns:p14="http://schemas.microsoft.com/office/powerpoint/2010/main" val="4169453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ADB52-9CF1-4D09-BFCF-E0E946BCE2D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360FC67-75D6-4B86-A5D3-253910624D8E}"/>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a:p>
        </p:txBody>
      </p:sp>
      <p:sp>
        <p:nvSpPr>
          <p:cNvPr id="4" name="Footer Placeholder 3">
            <a:extLst>
              <a:ext uri="{FF2B5EF4-FFF2-40B4-BE49-F238E27FC236}">
                <a16:creationId xmlns:a16="http://schemas.microsoft.com/office/drawing/2014/main" id="{56B01554-DDC8-4650-80CF-EABC1AB5457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59152CA-5ED7-43B0-9974-308DF24FD433}"/>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a:p>
        </p:txBody>
      </p:sp>
    </p:spTree>
    <p:extLst>
      <p:ext uri="{BB962C8B-B14F-4D97-AF65-F5344CB8AC3E}">
        <p14:creationId xmlns:p14="http://schemas.microsoft.com/office/powerpoint/2010/main" val="267876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79305D-9477-4F37-BAB4-9F669FC927C5}"/>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a:p>
        </p:txBody>
      </p:sp>
      <p:sp>
        <p:nvSpPr>
          <p:cNvPr id="3" name="Footer Placeholder 2">
            <a:extLst>
              <a:ext uri="{FF2B5EF4-FFF2-40B4-BE49-F238E27FC236}">
                <a16:creationId xmlns:a16="http://schemas.microsoft.com/office/drawing/2014/main" id="{32D8052D-E721-43D9-83E6-AFFDB90ACA5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34B9D81-2CEF-41F3-A1D5-A4EDF0B1718A}"/>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a:p>
        </p:txBody>
      </p:sp>
    </p:spTree>
    <p:extLst>
      <p:ext uri="{BB962C8B-B14F-4D97-AF65-F5344CB8AC3E}">
        <p14:creationId xmlns:p14="http://schemas.microsoft.com/office/powerpoint/2010/main" val="4037982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EA6B7-A8CD-482F-B3EA-33F9B6B0DF62}"/>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0923ACA6-558C-442B-8886-ECF7EDED34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0630168-B944-4E7D-A9C1-D554BB228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1A4363A6-8D2B-40C9-8020-6B00D7F51BAE}"/>
              </a:ext>
            </a:extLst>
          </p:cNvPr>
          <p:cNvSpPr>
            <a:spLocks noGrp="1"/>
          </p:cNvSpPr>
          <p:nvPr>
            <p:ph type="dt" sz="half" idx="10"/>
          </p:nvPr>
        </p:nvSpPr>
        <p:spPr>
          <a:xfrm>
            <a:off x="838200" y="6356350"/>
            <a:ext cx="2743200" cy="365125"/>
          </a:xfrm>
          <a:prstGeom prst="rect">
            <a:avLst/>
          </a:prstGeom>
        </p:spPr>
        <p:txBody>
          <a:bodyPr/>
          <a:lstStyle/>
          <a:p>
            <a:fld id="{DAD427ED-1E53-4C0A-A22A-8D5739456248}" type="datetimeFigureOut">
              <a:rPr lang="en-US" smtClean="0"/>
              <a:t>8/15/2022</a:t>
            </a:fld>
            <a:endParaRPr lang="en-US"/>
          </a:p>
        </p:txBody>
      </p:sp>
      <p:sp>
        <p:nvSpPr>
          <p:cNvPr id="6" name="Footer Placeholder 5">
            <a:extLst>
              <a:ext uri="{FF2B5EF4-FFF2-40B4-BE49-F238E27FC236}">
                <a16:creationId xmlns:a16="http://schemas.microsoft.com/office/drawing/2014/main" id="{5E195BE2-FC17-462C-AFDA-AB596260804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A2AEAD7-660D-4967-85B9-F0B22A0C2D3F}"/>
              </a:ext>
            </a:extLst>
          </p:cNvPr>
          <p:cNvSpPr>
            <a:spLocks noGrp="1"/>
          </p:cNvSpPr>
          <p:nvPr>
            <p:ph type="sldNum" sz="quarter" idx="12"/>
          </p:nvPr>
        </p:nvSpPr>
        <p:spPr>
          <a:xfrm>
            <a:off x="8610600" y="6356350"/>
            <a:ext cx="2743200" cy="365125"/>
          </a:xfrm>
          <a:prstGeom prst="rect">
            <a:avLst/>
          </a:prstGeom>
        </p:spPr>
        <p:txBody>
          <a:bodyPr/>
          <a:lstStyle/>
          <a:p>
            <a:fld id="{E1F7D034-858F-451B-BD8A-5E3F9741342E}" type="slidenum">
              <a:rPr lang="en-US" smtClean="0"/>
              <a:t>‹#›</a:t>
            </a:fld>
            <a:endParaRPr lang="en-US"/>
          </a:p>
        </p:txBody>
      </p:sp>
    </p:spTree>
    <p:extLst>
      <p:ext uri="{BB962C8B-B14F-4D97-AF65-F5344CB8AC3E}">
        <p14:creationId xmlns:p14="http://schemas.microsoft.com/office/powerpoint/2010/main" val="674830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3FED6-CBA6-403F-8F5F-0C8F70DFE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7DA1F3-E496-4624-89D2-4F1DB16B0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2D40F3B7-22D5-42FE-AEE1-7DA23AD1107D}"/>
              </a:ext>
            </a:extLst>
          </p:cNvPr>
          <p:cNvPicPr>
            <a:picLocks noChangeAspect="1"/>
          </p:cNvPicPr>
          <p:nvPr userDrawn="1"/>
        </p:nvPicPr>
        <p:blipFill>
          <a:blip r:embed="rId11" cstate="print">
            <a:extLst>
              <a:ext uri="{28A0092B-C50C-407E-A947-70E740481C1C}">
                <a14:useLocalDpi xmlns:a14="http://schemas.microsoft.com/office/drawing/2010/main"/>
              </a:ext>
            </a:extLst>
          </a:blip>
          <a:srcRect/>
          <a:stretch/>
        </p:blipFill>
        <p:spPr>
          <a:xfrm>
            <a:off x="0" y="5715238"/>
            <a:ext cx="12192000" cy="1142762"/>
          </a:xfrm>
          <a:prstGeom prst="rect">
            <a:avLst/>
          </a:prstGeom>
        </p:spPr>
      </p:pic>
    </p:spTree>
    <p:extLst>
      <p:ext uri="{BB962C8B-B14F-4D97-AF65-F5344CB8AC3E}">
        <p14:creationId xmlns:p14="http://schemas.microsoft.com/office/powerpoint/2010/main" val="691774569"/>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7" r:id="rId4"/>
    <p:sldLayoutId id="2147483683" r:id="rId5"/>
    <p:sldLayoutId id="2147483684" r:id="rId6"/>
    <p:sldLayoutId id="2147483685" r:id="rId7"/>
    <p:sldLayoutId id="2147483686" r:id="rId8"/>
    <p:sldLayoutId id="2147483688" r:id="rId9"/>
  </p:sldLayoutIdLst>
  <p:txStyles>
    <p:titleStyle>
      <a:lvl1pPr algn="l" defTabSz="914400" rtl="0" eaLnBrk="1" latinLnBrk="0" hangingPunct="1">
        <a:lnSpc>
          <a:spcPct val="90000"/>
        </a:lnSpc>
        <a:spcBef>
          <a:spcPct val="0"/>
        </a:spcBef>
        <a:buNone/>
        <a:defRPr sz="4000" kern="1200">
          <a:solidFill>
            <a:srgbClr val="002060"/>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3">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3FED6-CBA6-403F-8F5F-0C8F70DFE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7DA1F3-E496-4624-89D2-4F1DB16B0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41128445"/>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l" defTabSz="914400" rtl="0" eaLnBrk="1" latinLnBrk="0" hangingPunct="1">
        <a:lnSpc>
          <a:spcPct val="90000"/>
        </a:lnSpc>
        <a:spcBef>
          <a:spcPct val="0"/>
        </a:spcBef>
        <a:buNone/>
        <a:defRPr sz="4000" kern="1200">
          <a:solidFill>
            <a:srgbClr val="002060"/>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3">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03FED6-CBA6-403F-8F5F-0C8F70DFEE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57DA1F3-E496-4624-89D2-4F1DB16B0256}"/>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6869090"/>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Lst>
  <p:hf hdr="0" ftr="0" dt="0"/>
  <p:txStyles>
    <p:titleStyle>
      <a:lvl1pPr algn="l" defTabSz="914400" rtl="0" eaLnBrk="1" latinLnBrk="0" hangingPunct="1">
        <a:lnSpc>
          <a:spcPct val="90000"/>
        </a:lnSpc>
        <a:spcBef>
          <a:spcPct val="0"/>
        </a:spcBef>
        <a:buNone/>
        <a:defRPr sz="4000" kern="1200">
          <a:solidFill>
            <a:srgbClr val="002060"/>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accent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3.png"/><Relationship Id="rId7" Type="http://schemas.openxmlformats.org/officeDocument/2006/relationships/hyperlink" Target="https://nam02.safelinks.protection.outlook.com/?url=https%3A%2F%2Fwww.paypal.com%2Fdonate%3Fhosted_button_id%3D2ULPQA9PGTVS8&amp;data=05%7C01%7CANTHONYB%40ihaonline.org%7C22e9fdba3a864266b61408da5e89df21%7Cc993d8456a6641f5bcb3476f4e89570b%7C0%7C0%7C637926243506438300%7CUnknown%7CTWFpbGZsb3d8eyJWIjoiMC4wLjAwMDAiLCJQIjoiV2luMzIiLCJBTiI6Ik1haWwiLCJXVCI6Mn0%3D%7C3000%7C%7C%7C&amp;sdata=woTJO6b8qR8gp5Dtv3z9xRA9ezVAvGY%2B1KIM2lCFCws%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s://www.paypal.com/donate?hosted_button_id=ADZE32FFQXY28" TargetMode="External"/><Relationship Id="rId5" Type="http://schemas.openxmlformats.org/officeDocument/2006/relationships/hyperlink" Target="https://www.paypal.com/donate?hosted_button_id=5WRXGTUJLUPJE" TargetMode="External"/><Relationship Id="rId4" Type="http://schemas.openxmlformats.org/officeDocument/2006/relationships/hyperlink" Target="https://my.ihaonline.org/Donate-PAC"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C43BD6E-3F4D-48C0-8594-6A9C3783C7E3}"/>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7" name="Title 6">
            <a:extLst>
              <a:ext uri="{FF2B5EF4-FFF2-40B4-BE49-F238E27FC236}">
                <a16:creationId xmlns:a16="http://schemas.microsoft.com/office/drawing/2014/main" id="{072B4846-DAE8-4256-B8A8-341C614531D3}"/>
              </a:ext>
            </a:extLst>
          </p:cNvPr>
          <p:cNvSpPr>
            <a:spLocks noGrp="1"/>
          </p:cNvSpPr>
          <p:nvPr>
            <p:ph type="title"/>
          </p:nvPr>
        </p:nvSpPr>
        <p:spPr/>
        <p:txBody>
          <a:bodyPr/>
          <a:lstStyle/>
          <a:p>
            <a:r>
              <a:rPr lang="en-US" b="1" dirty="0"/>
              <a:t> </a:t>
            </a:r>
          </a:p>
        </p:txBody>
      </p:sp>
      <p:sp>
        <p:nvSpPr>
          <p:cNvPr id="2" name="Slide Number Placeholder 1">
            <a:extLst>
              <a:ext uri="{FF2B5EF4-FFF2-40B4-BE49-F238E27FC236}">
                <a16:creationId xmlns:a16="http://schemas.microsoft.com/office/drawing/2014/main" id="{B2384D4E-BCF5-41AF-98AC-163AC282D81D}"/>
              </a:ext>
            </a:extLst>
          </p:cNvPr>
          <p:cNvSpPr>
            <a:spLocks noGrp="1"/>
          </p:cNvSpPr>
          <p:nvPr>
            <p:ph type="sldNum" sz="quarter" idx="12"/>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E1F7D034-858F-451B-BD8A-5E3F9741342E}" type="slidenum">
              <a:rPr kumimoji="0" lang="en-US" sz="1800" b="0" i="0" u="none" strike="noStrike" kern="1200" cap="none" spc="0" normalizeH="0" baseline="0" noProof="0" smtClean="0">
                <a:ln>
                  <a:noFill/>
                </a:ln>
                <a:solidFill>
                  <a:srgbClr val="1A3668"/>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dirty="0">
              <a:ln>
                <a:noFill/>
              </a:ln>
              <a:solidFill>
                <a:srgbClr val="1A3668"/>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C2BAB5C0-BD6E-48C1-9746-F66874F7217C}"/>
              </a:ext>
            </a:extLst>
          </p:cNvPr>
          <p:cNvSpPr txBox="1"/>
          <p:nvPr/>
        </p:nvSpPr>
        <p:spPr>
          <a:xfrm>
            <a:off x="119062" y="3089404"/>
            <a:ext cx="6096000" cy="236988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ea typeface="+mn-ea"/>
                <a:cs typeface="+mn-cs"/>
              </a:rPr>
              <a:t>Supporting legislators</a:t>
            </a:r>
            <a:br>
              <a:rPr kumimoji="0" lang="en-US" sz="4000" b="1" i="0" u="none" strike="noStrike" kern="1200" cap="none" spc="0" normalizeH="0" baseline="0" noProof="0" dirty="0">
                <a:ln>
                  <a:noFill/>
                </a:ln>
                <a:effectLst/>
                <a:uLnTx/>
                <a:uFillTx/>
                <a:latin typeface="Calibri" panose="020F0502020204030204"/>
                <a:ea typeface="+mn-ea"/>
                <a:cs typeface="+mn-cs"/>
              </a:rPr>
            </a:br>
            <a:r>
              <a:rPr kumimoji="0" lang="en-US" sz="4000" b="1" i="0" u="none" strike="noStrike" kern="1200" cap="none" spc="0" normalizeH="0" baseline="0" noProof="0" dirty="0">
                <a:ln>
                  <a:noFill/>
                </a:ln>
                <a:effectLst/>
                <a:uLnTx/>
                <a:uFillTx/>
                <a:latin typeface="Calibri" panose="020F0502020204030204"/>
                <a:ea typeface="+mn-ea"/>
                <a:cs typeface="+mn-cs"/>
              </a:rPr>
              <a:t>who support </a:t>
            </a:r>
            <a:r>
              <a:rPr lang="en-US" sz="4000" b="1" dirty="0">
                <a:latin typeface="Calibri" panose="020F0502020204030204"/>
              </a:rPr>
              <a:t>YOUR</a:t>
            </a:r>
            <a:r>
              <a:rPr kumimoji="0" lang="en-US" sz="4000" b="1" i="0" u="none" strike="noStrike" kern="1200" cap="none" spc="0" normalizeH="0" baseline="0" noProof="0" dirty="0">
                <a:ln>
                  <a:noFill/>
                </a:ln>
                <a:effectLst/>
                <a:uLnTx/>
                <a:uFillTx/>
                <a:latin typeface="Calibri" panose="020F0502020204030204"/>
                <a:ea typeface="+mn-ea"/>
                <a:cs typeface="+mn-cs"/>
              </a:rPr>
              <a:t> hospital.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7F7F7F">
                  <a:lumMod val="50000"/>
                </a:srgbClr>
              </a:solidFill>
              <a:effectLst/>
              <a:uLnTx/>
              <a:uFillTx/>
              <a:latin typeface="Calibri" panose="020F0502020204030204"/>
              <a:ea typeface="+mn-ea"/>
              <a:cs typeface="+mn-cs"/>
            </a:endParaRPr>
          </a:p>
        </p:txBody>
      </p:sp>
      <p:pic>
        <p:nvPicPr>
          <p:cNvPr id="9" name="Picture 8" descr="A close up of a sign&#10;&#10;Description automatically generated">
            <a:extLst>
              <a:ext uri="{FF2B5EF4-FFF2-40B4-BE49-F238E27FC236}">
                <a16:creationId xmlns:a16="http://schemas.microsoft.com/office/drawing/2014/main" id="{B555E033-BCD8-8228-6DE0-64F6125884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119" y="536943"/>
            <a:ext cx="5221955" cy="1483945"/>
          </a:xfrm>
          <a:prstGeom prst="rect">
            <a:avLst/>
          </a:prstGeom>
        </p:spPr>
      </p:pic>
    </p:spTree>
    <p:extLst>
      <p:ext uri="{BB962C8B-B14F-4D97-AF65-F5344CB8AC3E}">
        <p14:creationId xmlns:p14="http://schemas.microsoft.com/office/powerpoint/2010/main" val="472421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33B7E-4315-4322-8FB8-54DBD38D15BF}"/>
              </a:ext>
            </a:extLst>
          </p:cNvPr>
          <p:cNvSpPr>
            <a:spLocks noGrp="1"/>
          </p:cNvSpPr>
          <p:nvPr>
            <p:ph type="title"/>
          </p:nvPr>
        </p:nvSpPr>
        <p:spPr>
          <a:xfrm>
            <a:off x="644959" y="2928612"/>
            <a:ext cx="11023599" cy="2666645"/>
          </a:xfrm>
        </p:spPr>
        <p:txBody>
          <a:bodyPr>
            <a:noAutofit/>
          </a:bodyPr>
          <a:lstStyle/>
          <a:p>
            <a:pPr algn="ctr">
              <a:lnSpc>
                <a:spcPct val="125000"/>
              </a:lnSpc>
            </a:pPr>
            <a:r>
              <a:rPr lang="en-US" sz="3600" dirty="0"/>
              <a:t>Investing in the IHA PAC</a:t>
            </a:r>
            <a:br>
              <a:rPr lang="en-US" sz="3600" dirty="0"/>
            </a:br>
            <a:r>
              <a:rPr lang="en-US" sz="3600" dirty="0"/>
              <a:t>ensures Iowa</a:t>
            </a:r>
            <a:r>
              <a:rPr lang="en-US" sz="4000" dirty="0"/>
              <a:t> </a:t>
            </a:r>
            <a:r>
              <a:rPr lang="en-US" sz="6000" dirty="0"/>
              <a:t>hospitals</a:t>
            </a:r>
            <a:br>
              <a:rPr lang="en-US" sz="4000" dirty="0"/>
            </a:br>
            <a:r>
              <a:rPr lang="en-US" sz="4000" dirty="0"/>
              <a:t>have a </a:t>
            </a:r>
            <a:r>
              <a:rPr lang="en-US" sz="6000" dirty="0"/>
              <a:t>strong voice </a:t>
            </a:r>
            <a:r>
              <a:rPr lang="en-US" sz="4000" dirty="0"/>
              <a:t>at the</a:t>
            </a:r>
            <a:br>
              <a:rPr lang="en-US" sz="4000" dirty="0"/>
            </a:br>
            <a:r>
              <a:rPr lang="en-US" sz="6000" dirty="0"/>
              <a:t>Capitol!</a:t>
            </a:r>
          </a:p>
        </p:txBody>
      </p:sp>
      <p:pic>
        <p:nvPicPr>
          <p:cNvPr id="4" name="Picture 3" descr="A close up of a sign&#10;&#10;Description automatically generated">
            <a:extLst>
              <a:ext uri="{FF2B5EF4-FFF2-40B4-BE49-F238E27FC236}">
                <a16:creationId xmlns:a16="http://schemas.microsoft.com/office/drawing/2014/main" id="{155772EE-9BFD-60AE-9AAF-EC87A66F4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959" y="409907"/>
            <a:ext cx="3001101" cy="852836"/>
          </a:xfrm>
          <a:prstGeom prst="rect">
            <a:avLst/>
          </a:prstGeom>
        </p:spPr>
      </p:pic>
    </p:spTree>
    <p:extLst>
      <p:ext uri="{BB962C8B-B14F-4D97-AF65-F5344CB8AC3E}">
        <p14:creationId xmlns:p14="http://schemas.microsoft.com/office/powerpoint/2010/main" val="2174016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6C96E8B-4FB1-4438-A1A8-9E2BE7F195FC}"/>
              </a:ext>
            </a:extLst>
          </p:cNvPr>
          <p:cNvSpPr>
            <a:spLocks noGrp="1"/>
          </p:cNvSpPr>
          <p:nvPr>
            <p:ph sz="quarter" idx="4"/>
          </p:nvPr>
        </p:nvSpPr>
        <p:spPr>
          <a:xfrm>
            <a:off x="6096000" y="2245763"/>
            <a:ext cx="5183188" cy="3105283"/>
          </a:xfrm>
        </p:spPr>
        <p:txBody>
          <a:bodyPr/>
          <a:lstStyle/>
          <a:p>
            <a:pPr marL="457200" lvl="1" indent="0">
              <a:buNone/>
            </a:pPr>
            <a:endParaRPr lang="en-US" dirty="0"/>
          </a:p>
          <a:p>
            <a:endParaRPr lang="en-US" dirty="0"/>
          </a:p>
        </p:txBody>
      </p:sp>
      <p:sp>
        <p:nvSpPr>
          <p:cNvPr id="12" name="Rectangle 11">
            <a:extLst>
              <a:ext uri="{FF2B5EF4-FFF2-40B4-BE49-F238E27FC236}">
                <a16:creationId xmlns:a16="http://schemas.microsoft.com/office/drawing/2014/main" id="{58C2D2BB-289F-438A-AD97-B1723881CB02}"/>
              </a:ext>
            </a:extLst>
          </p:cNvPr>
          <p:cNvSpPr/>
          <p:nvPr/>
        </p:nvSpPr>
        <p:spPr>
          <a:xfrm>
            <a:off x="709465" y="6053776"/>
            <a:ext cx="10423288" cy="461665"/>
          </a:xfrm>
          <a:prstGeom prst="rect">
            <a:avLst/>
          </a:prstGeom>
        </p:spPr>
        <p:txBody>
          <a:bodyPr wrap="square">
            <a:spAutoFit/>
          </a:bodyPr>
          <a:lstStyle/>
          <a:p>
            <a:r>
              <a:rPr lang="en-US" sz="800" dirty="0"/>
              <a:t>Contributions or gifts to the IHA PAC are not deductible as charitable contributions for tax purposes. All contributions are voluntary and have no impact on your job status, performance review, compensation or employment. Any giving guidance is merely a suggestion. Any amount given or the decision not to give will not advantage or disadvantage you. Federal law requires us to use our best efforts to collect and report the name, mailing address, occupation and name of employer of individuals whose contributions exceed $200 in a calendar year January-December.</a:t>
            </a:r>
          </a:p>
        </p:txBody>
      </p:sp>
      <p:pic>
        <p:nvPicPr>
          <p:cNvPr id="15" name="Picture 14" descr="Qr code&#10;&#10;Description automatically generated">
            <a:extLst>
              <a:ext uri="{FF2B5EF4-FFF2-40B4-BE49-F238E27FC236}">
                <a16:creationId xmlns:a16="http://schemas.microsoft.com/office/drawing/2014/main" id="{B4E99ADE-E1FD-42F7-A611-377358909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2639" y="2498944"/>
            <a:ext cx="3203467" cy="3203467"/>
          </a:xfrm>
          <a:prstGeom prst="rect">
            <a:avLst/>
          </a:prstGeom>
        </p:spPr>
      </p:pic>
      <p:sp>
        <p:nvSpPr>
          <p:cNvPr id="8" name="TextBox 7">
            <a:extLst>
              <a:ext uri="{FF2B5EF4-FFF2-40B4-BE49-F238E27FC236}">
                <a16:creationId xmlns:a16="http://schemas.microsoft.com/office/drawing/2014/main" id="{4F51BB65-AB28-F188-AC67-3897C484183C}"/>
              </a:ext>
            </a:extLst>
          </p:cNvPr>
          <p:cNvSpPr txBox="1"/>
          <p:nvPr/>
        </p:nvSpPr>
        <p:spPr>
          <a:xfrm>
            <a:off x="894096" y="1487240"/>
            <a:ext cx="7943785" cy="4154984"/>
          </a:xfrm>
          <a:prstGeom prst="rect">
            <a:avLst/>
          </a:prstGeom>
          <a:noFill/>
        </p:spPr>
        <p:txBody>
          <a:bodyPr wrap="square">
            <a:spAutoFit/>
          </a:bodyPr>
          <a:lstStyle/>
          <a:p>
            <a:pPr>
              <a:spcBef>
                <a:spcPts val="1800"/>
              </a:spcBef>
              <a:defRPr/>
            </a:pPr>
            <a:r>
              <a:rPr lang="en-US" sz="2000" b="1" dirty="0">
                <a:latin typeface="Calibri" panose="020F0502020204030204" pitchFamily="34" charset="0"/>
                <a:ea typeface="Calibri" panose="020F0502020204030204" pitchFamily="34" charset="0"/>
                <a:cs typeface="Times New Roman" panose="02020603050405020304" pitchFamily="18" charset="0"/>
              </a:rPr>
              <a:t>On I</a:t>
            </a:r>
            <a:r>
              <a:rPr kumimoji="0" lang="en-US" sz="2000" b="1" i="0"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HA’s website:  </a:t>
            </a:r>
            <a:r>
              <a:rPr kumimoji="0" lang="en-US" sz="2000" b="0" i="0"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https://my.ihaonline.org/Donate-PAC</a:t>
            </a:r>
            <a:endParaRPr kumimoji="0" lang="en-US" sz="2000" b="0" i="0" u="sng"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pPr>
              <a:spcAft>
                <a:spcPts val="600"/>
              </a:spcAft>
              <a:defRPr/>
            </a:pPr>
            <a:r>
              <a:rPr lang="en-US" sz="2000" b="1" dirty="0">
                <a:latin typeface="Calibri" panose="020F0502020204030204" pitchFamily="34" charset="0"/>
                <a:ea typeface="Calibri" panose="020F0502020204030204" pitchFamily="34" charset="0"/>
                <a:cs typeface="Times New Roman" panose="02020603050405020304" pitchFamily="18" charset="0"/>
              </a:rPr>
              <a:t>On </a:t>
            </a:r>
            <a:r>
              <a:rPr kumimoji="0" lang="en-US" sz="2000" b="1" i="0"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rPr>
              <a:t>PayPal:</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rPr>
              <a:t>CEOs/Trustees</a:t>
            </a:r>
            <a:r>
              <a:rPr lang="en-US" sz="2000" dirty="0">
                <a:effectLst/>
                <a:latin typeface="Calibri" panose="020F0502020204030204" pitchFamily="34" charset="0"/>
                <a:ea typeface="Calibri" panose="020F0502020204030204" pitchFamily="34" charset="0"/>
              </a:rPr>
              <a:t> - </a:t>
            </a:r>
            <a:r>
              <a:rPr lang="en-US" sz="2000" u="sng" dirty="0">
                <a:solidFill>
                  <a:srgbClr val="0070C0"/>
                </a:solidFill>
                <a:latin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https://www.paypal.com/donate?hosted_button_id=5WRXGTUJLUPJE</a:t>
            </a:r>
            <a:endParaRPr lang="en-US" sz="2000" u="sng" dirty="0">
              <a:solidFill>
                <a:srgbClr val="0070C0"/>
              </a:solidFill>
              <a:latin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Donation amounts: $2,500 / $1,000 / $750 / Other</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400" b="1" dirty="0">
              <a:effectLst/>
              <a:latin typeface="Calibri" panose="020F0502020204030204" pitchFamily="34" charset="0"/>
              <a:ea typeface="Calibri" panose="020F0502020204030204" pitchFamily="34" charset="0"/>
            </a:endParaRPr>
          </a:p>
          <a:p>
            <a:r>
              <a:rPr lang="en-US" sz="2000" b="1" dirty="0">
                <a:effectLst/>
                <a:latin typeface="Calibri" panose="020F0502020204030204" pitchFamily="34" charset="0"/>
                <a:ea typeface="Calibri" panose="020F0502020204030204" pitchFamily="34" charset="0"/>
              </a:rPr>
              <a:t>Physicians/Senior Directors -</a:t>
            </a:r>
            <a:r>
              <a:rPr lang="en-US" sz="2000" dirty="0">
                <a:effectLst/>
                <a:latin typeface="Calibri" panose="020F0502020204030204" pitchFamily="34" charset="0"/>
                <a:ea typeface="Calibri" panose="020F0502020204030204" pitchFamily="34" charset="0"/>
              </a:rPr>
              <a:t> </a:t>
            </a:r>
            <a:r>
              <a:rPr lang="en-US" sz="2000" u="sng" dirty="0">
                <a:solidFill>
                  <a:srgbClr val="0070C0"/>
                </a:solidFill>
                <a:latin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https://www.paypal.com/donate?hosted_button_id=ADZE32FFQXY28</a:t>
            </a:r>
            <a:endParaRPr lang="en-US" sz="2000" u="sng" dirty="0">
              <a:solidFill>
                <a:srgbClr val="0070C0"/>
              </a:solidFill>
              <a:latin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Donation amounts: $500 / $350 /$250 / Other</a:t>
            </a:r>
            <a:endParaRPr lang="en-US" sz="2000" dirty="0">
              <a:effectLst/>
              <a:latin typeface="Calibri" panose="020F0502020204030204" pitchFamily="34" charset="0"/>
              <a:ea typeface="Calibri" panose="020F0502020204030204" pitchFamily="34" charset="0"/>
            </a:endParaRPr>
          </a:p>
          <a:p>
            <a:pPr marL="0" marR="0">
              <a:spcBef>
                <a:spcPts val="0"/>
              </a:spcBef>
              <a:spcAft>
                <a:spcPts val="0"/>
              </a:spcAft>
            </a:pPr>
            <a:endParaRPr lang="en-US" sz="1400" b="1" dirty="0">
              <a:effectLst/>
              <a:latin typeface="Calibri" panose="020F0502020204030204" pitchFamily="34" charset="0"/>
              <a:ea typeface="Calibri" panose="020F0502020204030204" pitchFamily="34" charset="0"/>
            </a:endParaRPr>
          </a:p>
          <a:p>
            <a:pPr marL="0" marR="0">
              <a:spcBef>
                <a:spcPts val="0"/>
              </a:spcBef>
              <a:spcAft>
                <a:spcPts val="0"/>
              </a:spcAft>
            </a:pPr>
            <a:r>
              <a:rPr lang="en-US" sz="2000" b="1" dirty="0">
                <a:effectLst/>
                <a:latin typeface="Calibri" panose="020F0502020204030204" pitchFamily="34" charset="0"/>
                <a:ea typeface="Calibri" panose="020F0502020204030204" pitchFamily="34" charset="0"/>
              </a:rPr>
              <a:t>Directors/Managers</a:t>
            </a:r>
            <a:r>
              <a:rPr lang="en-US" sz="2000" dirty="0">
                <a:effectLst/>
                <a:latin typeface="Calibri" panose="020F0502020204030204" pitchFamily="34" charset="0"/>
                <a:ea typeface="Calibri" panose="020F0502020204030204" pitchFamily="34" charset="0"/>
              </a:rPr>
              <a:t> - </a:t>
            </a:r>
            <a:r>
              <a:rPr lang="en-US" sz="2000" u="sng" dirty="0">
                <a:solidFill>
                  <a:srgbClr val="0070C0"/>
                </a:solidFill>
                <a:latin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https://www.paypal.com/donate?hosted_button_id=2ULPQA9PGTVS8</a:t>
            </a:r>
            <a:endParaRPr lang="en-US" sz="2000" u="sng" dirty="0">
              <a:solidFill>
                <a:srgbClr val="0070C0"/>
              </a:solidFill>
              <a:latin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2000" dirty="0">
                <a:effectLst/>
                <a:latin typeface="Calibri" panose="020F0502020204030204" pitchFamily="34" charset="0"/>
                <a:ea typeface="Times New Roman" panose="02020603050405020304" pitchFamily="18" charset="0"/>
              </a:rPr>
              <a:t>Donation amounts: $100 / $75 / $50 / Other</a:t>
            </a:r>
            <a:endParaRPr lang="en-US" sz="2000" b="0" u="sng"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B5D1AE7-1F5E-C5D1-D2E4-6353D648EAAA}"/>
              </a:ext>
            </a:extLst>
          </p:cNvPr>
          <p:cNvSpPr txBox="1"/>
          <p:nvPr/>
        </p:nvSpPr>
        <p:spPr>
          <a:xfrm>
            <a:off x="8382000" y="1320800"/>
            <a:ext cx="3384747" cy="1077218"/>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This QR code goes directly to the IHA website login page. Then after login, directly to the IHA PAC Donation page. </a:t>
            </a:r>
          </a:p>
        </p:txBody>
      </p:sp>
      <p:pic>
        <p:nvPicPr>
          <p:cNvPr id="3" name="Picture 2" descr="A close up of a sign&#10;&#10;Description automatically generated">
            <a:extLst>
              <a:ext uri="{FF2B5EF4-FFF2-40B4-BE49-F238E27FC236}">
                <a16:creationId xmlns:a16="http://schemas.microsoft.com/office/drawing/2014/main" id="{68C474D1-9E3F-5D44-42E9-E3F3CE72DC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465" y="362940"/>
            <a:ext cx="3001101" cy="852836"/>
          </a:xfrm>
          <a:prstGeom prst="rect">
            <a:avLst/>
          </a:prstGeom>
        </p:spPr>
      </p:pic>
      <p:sp>
        <p:nvSpPr>
          <p:cNvPr id="5" name="Title 4">
            <a:extLst>
              <a:ext uri="{FF2B5EF4-FFF2-40B4-BE49-F238E27FC236}">
                <a16:creationId xmlns:a16="http://schemas.microsoft.com/office/drawing/2014/main" id="{6DF26481-9715-579D-E8C5-2A6DAA8CA266}"/>
              </a:ext>
            </a:extLst>
          </p:cNvPr>
          <p:cNvSpPr>
            <a:spLocks noGrp="1"/>
          </p:cNvSpPr>
          <p:nvPr>
            <p:ph type="title"/>
          </p:nvPr>
        </p:nvSpPr>
        <p:spPr>
          <a:xfrm>
            <a:off x="4071256" y="206956"/>
            <a:ext cx="7313159" cy="1325563"/>
          </a:xfrm>
        </p:spPr>
        <p:txBody>
          <a:bodyPr/>
          <a:lstStyle/>
          <a:p>
            <a:r>
              <a:rPr lang="en-US" dirty="0"/>
              <a:t>Donate Online Today</a:t>
            </a:r>
          </a:p>
        </p:txBody>
      </p:sp>
    </p:spTree>
    <p:extLst>
      <p:ext uri="{BB962C8B-B14F-4D97-AF65-F5344CB8AC3E}">
        <p14:creationId xmlns:p14="http://schemas.microsoft.com/office/powerpoint/2010/main" val="966004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3A7CCDD-B33A-4B7A-8C7D-69554048F702}"/>
              </a:ext>
            </a:extLst>
          </p:cNvPr>
          <p:cNvGraphicFramePr/>
          <p:nvPr/>
        </p:nvGraphicFramePr>
        <p:xfrm>
          <a:off x="1016000" y="1028525"/>
          <a:ext cx="10058050" cy="510980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6E9BC8D-DA19-4B73-847D-BADFB242E460}"/>
              </a:ext>
            </a:extLst>
          </p:cNvPr>
          <p:cNvSpPr/>
          <p:nvPr/>
        </p:nvSpPr>
        <p:spPr>
          <a:xfrm>
            <a:off x="781334" y="6138333"/>
            <a:ext cx="104232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A3668"/>
                </a:solidFill>
                <a:effectLst/>
                <a:uLnTx/>
                <a:uFillTx/>
                <a:latin typeface="Calibri" panose="020F0502020204030204"/>
                <a:ea typeface="+mn-ea"/>
                <a:cs typeface="+mn-cs"/>
              </a:rPr>
              <a:t>Contributions or gifts to the IHA PAC are not deductible as charitable contributions for tax purposes. All contributions are voluntary and have no impact on your job status, performance review, compensation or employment. Any giving guidance is merely a suggestion. Any amount given or the decision not to give will not advantage or disadvantage you. Federal law requires us to use our best efforts to collect and report the name, mailing address, occupation and name of employer of individuals whose contributions exceed $200 in a calendar year January-December.</a:t>
            </a:r>
          </a:p>
        </p:txBody>
      </p:sp>
      <p:sp>
        <p:nvSpPr>
          <p:cNvPr id="2" name="Title 1">
            <a:extLst>
              <a:ext uri="{FF2B5EF4-FFF2-40B4-BE49-F238E27FC236}">
                <a16:creationId xmlns:a16="http://schemas.microsoft.com/office/drawing/2014/main" id="{7018D778-D34B-8147-DF39-4326EE0D5DF8}"/>
              </a:ext>
            </a:extLst>
          </p:cNvPr>
          <p:cNvSpPr>
            <a:spLocks noGrp="1"/>
          </p:cNvSpPr>
          <p:nvPr>
            <p:ph type="title"/>
          </p:nvPr>
        </p:nvSpPr>
        <p:spPr>
          <a:xfrm>
            <a:off x="1066800" y="167965"/>
            <a:ext cx="10058050" cy="860560"/>
          </a:xfrm>
        </p:spPr>
        <p:txBody>
          <a:bodyPr>
            <a:noAutofit/>
          </a:bodyPr>
          <a:lstStyle/>
          <a:p>
            <a:r>
              <a:rPr lang="en-US" sz="3700" dirty="0"/>
              <a:t>Member Contributions and Resulting Candidate Support</a:t>
            </a:r>
          </a:p>
        </p:txBody>
      </p:sp>
    </p:spTree>
    <p:extLst>
      <p:ext uri="{BB962C8B-B14F-4D97-AF65-F5344CB8AC3E}">
        <p14:creationId xmlns:p14="http://schemas.microsoft.com/office/powerpoint/2010/main" val="315592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DC30D-917B-49DB-A4F2-BB1B588A1939}"/>
              </a:ext>
            </a:extLst>
          </p:cNvPr>
          <p:cNvSpPr>
            <a:spLocks noGrp="1"/>
          </p:cNvSpPr>
          <p:nvPr>
            <p:ph type="title"/>
          </p:nvPr>
        </p:nvSpPr>
        <p:spPr>
          <a:xfrm>
            <a:off x="1059542" y="89505"/>
            <a:ext cx="10079741" cy="939467"/>
          </a:xfrm>
        </p:spPr>
        <p:txBody>
          <a:bodyPr/>
          <a:lstStyle/>
          <a:p>
            <a:r>
              <a:rPr lang="en-US" dirty="0"/>
              <a:t>IHA PAC Total Raised vs. Goal</a:t>
            </a:r>
          </a:p>
        </p:txBody>
      </p:sp>
      <p:sp>
        <p:nvSpPr>
          <p:cNvPr id="5" name="Rectangle 4">
            <a:extLst>
              <a:ext uri="{FF2B5EF4-FFF2-40B4-BE49-F238E27FC236}">
                <a16:creationId xmlns:a16="http://schemas.microsoft.com/office/drawing/2014/main" id="{2373D42C-8184-AFE6-316D-27FCA3DD3757}"/>
              </a:ext>
            </a:extLst>
          </p:cNvPr>
          <p:cNvSpPr/>
          <p:nvPr/>
        </p:nvSpPr>
        <p:spPr>
          <a:xfrm>
            <a:off x="715995" y="6168083"/>
            <a:ext cx="104232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A3668"/>
                </a:solidFill>
                <a:effectLst/>
                <a:uLnTx/>
                <a:uFillTx/>
                <a:latin typeface="Calibri" panose="020F0502020204030204"/>
                <a:ea typeface="+mn-ea"/>
                <a:cs typeface="+mn-cs"/>
              </a:rPr>
              <a:t>Contributions or gifts to the IHA PAC are not deductible as charitable contributions for tax purposes. All contributions are voluntary and have no impact on your job status, performance review, compensation or employment. Any giving guidance is merely a suggestion. Any amount given or the decision not to give will not advantage or disadvantage you. Federal law requires us to use our best efforts to collect and report the name, mailing address, occupation and name of employer of individuals whose contributions exceed $200 in a calendar year January-December.</a:t>
            </a:r>
          </a:p>
        </p:txBody>
      </p:sp>
      <p:pic>
        <p:nvPicPr>
          <p:cNvPr id="3" name="Picture 2">
            <a:extLst>
              <a:ext uri="{FF2B5EF4-FFF2-40B4-BE49-F238E27FC236}">
                <a16:creationId xmlns:a16="http://schemas.microsoft.com/office/drawing/2014/main" id="{6646981B-3410-E694-BCC5-93627FFF1AA4}"/>
              </a:ext>
            </a:extLst>
          </p:cNvPr>
          <p:cNvPicPr>
            <a:picLocks noChangeAspect="1"/>
          </p:cNvPicPr>
          <p:nvPr/>
        </p:nvPicPr>
        <p:blipFill>
          <a:blip r:embed="rId3"/>
          <a:stretch>
            <a:fillRect/>
          </a:stretch>
        </p:blipFill>
        <p:spPr>
          <a:xfrm>
            <a:off x="1741252" y="952014"/>
            <a:ext cx="8623570" cy="4953972"/>
          </a:xfrm>
          <a:prstGeom prst="rect">
            <a:avLst/>
          </a:prstGeom>
        </p:spPr>
      </p:pic>
    </p:spTree>
    <p:extLst>
      <p:ext uri="{BB962C8B-B14F-4D97-AF65-F5344CB8AC3E}">
        <p14:creationId xmlns:p14="http://schemas.microsoft.com/office/powerpoint/2010/main" val="50945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CA69-BAC7-4B63-B80F-87EE285A6F37}"/>
              </a:ext>
            </a:extLst>
          </p:cNvPr>
          <p:cNvSpPr>
            <a:spLocks noGrp="1"/>
          </p:cNvSpPr>
          <p:nvPr>
            <p:ph type="title"/>
          </p:nvPr>
        </p:nvSpPr>
        <p:spPr>
          <a:xfrm>
            <a:off x="1033463" y="174140"/>
            <a:ext cx="10096092" cy="812831"/>
          </a:xfrm>
        </p:spPr>
        <p:txBody>
          <a:bodyPr>
            <a:noAutofit/>
          </a:bodyPr>
          <a:lstStyle/>
          <a:p>
            <a:r>
              <a:rPr lang="en-US" dirty="0"/>
              <a:t>How the IHA PAC measures up </a:t>
            </a:r>
          </a:p>
        </p:txBody>
      </p:sp>
      <p:sp>
        <p:nvSpPr>
          <p:cNvPr id="5" name="Rectangle 4">
            <a:extLst>
              <a:ext uri="{FF2B5EF4-FFF2-40B4-BE49-F238E27FC236}">
                <a16:creationId xmlns:a16="http://schemas.microsoft.com/office/drawing/2014/main" id="{76F9B200-3B44-40C1-A3FA-ACBF709BE54A}"/>
              </a:ext>
            </a:extLst>
          </p:cNvPr>
          <p:cNvSpPr/>
          <p:nvPr/>
        </p:nvSpPr>
        <p:spPr>
          <a:xfrm>
            <a:off x="706267" y="6120674"/>
            <a:ext cx="104232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A3668"/>
                </a:solidFill>
                <a:effectLst/>
                <a:uLnTx/>
                <a:uFillTx/>
                <a:latin typeface="Calibri" panose="020F0502020204030204"/>
                <a:ea typeface="+mn-ea"/>
                <a:cs typeface="+mn-cs"/>
              </a:rPr>
              <a:t>Contributions or gifts to the IHA PAC are not deductible as charitable contributions for tax purposes. All contributions are voluntary and have no impact on your job status, performance review, compensation or employment. Any giving guidance is merely a suggestion. Any amount given or the decision not to give will not advantage or disadvantage you. Federal law requires us to use our best efforts to collect and report the name, mailing address, occupation and name of employer of individuals whose contributions exceed $200 in a calendar year January-December.</a:t>
            </a:r>
          </a:p>
        </p:txBody>
      </p:sp>
      <p:sp>
        <p:nvSpPr>
          <p:cNvPr id="3" name="TextBox 2">
            <a:extLst>
              <a:ext uri="{FF2B5EF4-FFF2-40B4-BE49-F238E27FC236}">
                <a16:creationId xmlns:a16="http://schemas.microsoft.com/office/drawing/2014/main" id="{04EC2511-DC31-4E1D-86A9-0EF2E957B749}"/>
              </a:ext>
            </a:extLst>
          </p:cNvPr>
          <p:cNvSpPr txBox="1"/>
          <p:nvPr/>
        </p:nvSpPr>
        <p:spPr>
          <a:xfrm>
            <a:off x="838200" y="5720080"/>
            <a:ext cx="96774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*Nursing homes have a constant distribution process and replenish continuously. IHA holds funds until election cycles.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  </a:t>
            </a:r>
          </a:p>
        </p:txBody>
      </p:sp>
      <p:graphicFrame>
        <p:nvGraphicFramePr>
          <p:cNvPr id="8" name="Content Placeholder 7">
            <a:extLst>
              <a:ext uri="{FF2B5EF4-FFF2-40B4-BE49-F238E27FC236}">
                <a16:creationId xmlns:a16="http://schemas.microsoft.com/office/drawing/2014/main" id="{8B74835B-7460-4E60-BCBD-61673B998277}"/>
              </a:ext>
            </a:extLst>
          </p:cNvPr>
          <p:cNvGraphicFramePr>
            <a:graphicFrameLocks noGrp="1"/>
          </p:cNvGraphicFramePr>
          <p:nvPr>
            <p:ph idx="1"/>
            <p:extLst>
              <p:ext uri="{D42A27DB-BD31-4B8C-83A1-F6EECF244321}">
                <p14:modId xmlns:p14="http://schemas.microsoft.com/office/powerpoint/2010/main" val="1869589477"/>
              </p:ext>
            </p:extLst>
          </p:nvPr>
        </p:nvGraphicFramePr>
        <p:xfrm>
          <a:off x="2558340" y="986971"/>
          <a:ext cx="7046338" cy="4503710"/>
        </p:xfrm>
        <a:graphic>
          <a:graphicData uri="http://schemas.openxmlformats.org/drawingml/2006/table">
            <a:tbl>
              <a:tblPr/>
              <a:tblGrid>
                <a:gridCol w="897056">
                  <a:extLst>
                    <a:ext uri="{9D8B030D-6E8A-4147-A177-3AD203B41FA5}">
                      <a16:colId xmlns:a16="http://schemas.microsoft.com/office/drawing/2014/main" val="1033059979"/>
                    </a:ext>
                  </a:extLst>
                </a:gridCol>
                <a:gridCol w="4074024">
                  <a:extLst>
                    <a:ext uri="{9D8B030D-6E8A-4147-A177-3AD203B41FA5}">
                      <a16:colId xmlns:a16="http://schemas.microsoft.com/office/drawing/2014/main" val="2605968899"/>
                    </a:ext>
                  </a:extLst>
                </a:gridCol>
                <a:gridCol w="2075258">
                  <a:extLst>
                    <a:ext uri="{9D8B030D-6E8A-4147-A177-3AD203B41FA5}">
                      <a16:colId xmlns:a16="http://schemas.microsoft.com/office/drawing/2014/main" val="408912483"/>
                    </a:ext>
                  </a:extLst>
                </a:gridCol>
              </a:tblGrid>
              <a:tr h="502835">
                <a:tc>
                  <a:txBody>
                    <a:bodyPr/>
                    <a:lstStyle/>
                    <a:p>
                      <a:pPr algn="ctr" fontAlgn="ctr"/>
                      <a:r>
                        <a:rPr lang="en-US" sz="1400" b="1" i="0" u="none" strike="noStrike" dirty="0">
                          <a:solidFill>
                            <a:srgbClr val="000000"/>
                          </a:solidFill>
                          <a:effectLst/>
                          <a:latin typeface="Calibri" panose="020F0502020204030204" pitchFamily="34" charset="0"/>
                        </a:rPr>
                        <a:t>Ranking</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Calibri" panose="020F0502020204030204" pitchFamily="34" charset="0"/>
                        </a:rPr>
                        <a:t>Political Action Committee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solidFill>
                            <a:srgbClr val="C00000"/>
                          </a:solidFill>
                          <a:effectLst/>
                          <a:latin typeface="Calibri" panose="020F0502020204030204" pitchFamily="34" charset="0"/>
                        </a:rPr>
                        <a:t>2021 Contributions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5422417"/>
                  </a:ext>
                </a:extLst>
              </a:tr>
              <a:tr h="266725">
                <a:tc>
                  <a:txBody>
                    <a:bodyPr/>
                    <a:lstStyle/>
                    <a:p>
                      <a:pPr algn="ctr" fontAlgn="b"/>
                      <a:r>
                        <a:rPr lang="en-US" sz="1400" b="0" i="0" u="none" strike="noStrike" dirty="0">
                          <a:solidFill>
                            <a:srgbClr val="000000"/>
                          </a:solidFill>
                          <a:effectLst/>
                          <a:latin typeface="Calibri" panose="020F0502020204030204" pitchFamily="34" charset="0"/>
                        </a:rPr>
                        <a:t>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Republican Party of Iowa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$1,156,244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1469006"/>
                  </a:ext>
                </a:extLst>
              </a:tr>
              <a:tr h="266725">
                <a:tc>
                  <a:txBody>
                    <a:bodyPr/>
                    <a:lstStyle/>
                    <a:p>
                      <a:pPr algn="ctr" fontAlgn="b"/>
                      <a:r>
                        <a:rPr lang="en-US" sz="1400" b="0" i="0" u="none" strike="noStrike">
                          <a:solidFill>
                            <a:srgbClr val="000000"/>
                          </a:solidFill>
                          <a:effectLst/>
                          <a:latin typeface="Calibri" panose="020F0502020204030204" pitchFamily="34" charset="0"/>
                        </a:rPr>
                        <a:t>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Credit Union PAC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$1,121,235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649870"/>
                  </a:ext>
                </a:extLst>
              </a:tr>
              <a:tr h="266725">
                <a:tc>
                  <a:txBody>
                    <a:bodyPr/>
                    <a:lstStyle/>
                    <a:p>
                      <a:pPr algn="ctr" fontAlgn="b"/>
                      <a:r>
                        <a:rPr lang="en-US" sz="1400" b="0" i="0" u="none" strike="noStrike">
                          <a:solidFill>
                            <a:srgbClr val="000000"/>
                          </a:solidFill>
                          <a:effectLst/>
                          <a:latin typeface="Calibri" panose="020F0502020204030204" pitchFamily="34" charset="0"/>
                        </a:rPr>
                        <a:t>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Iowa Democratic Party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$940,654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5496087"/>
                  </a:ext>
                </a:extLst>
              </a:tr>
              <a:tr h="266725">
                <a:tc>
                  <a:txBody>
                    <a:bodyPr/>
                    <a:lstStyle/>
                    <a:p>
                      <a:pPr algn="ctr" fontAlgn="b"/>
                      <a:r>
                        <a:rPr lang="en-US" sz="1400" b="0" i="0" u="none" strike="noStrike">
                          <a:solidFill>
                            <a:srgbClr val="000000"/>
                          </a:solidFill>
                          <a:effectLst/>
                          <a:latin typeface="Calibri" panose="020F0502020204030204" pitchFamily="34" charset="0"/>
                        </a:rPr>
                        <a:t>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RPAC Iowa - REALTORS Political Action Committee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$438,253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465225"/>
                  </a:ext>
                </a:extLst>
              </a:tr>
              <a:tr h="266725">
                <a:tc>
                  <a:txBody>
                    <a:bodyPr/>
                    <a:lstStyle/>
                    <a:p>
                      <a:pPr algn="ctr" fontAlgn="b"/>
                      <a:r>
                        <a:rPr lang="en-US" sz="1400" b="0" i="0" u="none" strike="noStrike">
                          <a:solidFill>
                            <a:srgbClr val="000000"/>
                          </a:solidFill>
                          <a:effectLst/>
                          <a:latin typeface="Calibri" panose="020F0502020204030204" pitchFamily="34" charset="0"/>
                        </a:rPr>
                        <a:t>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Iowa State Education PAC (ISEA)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$418,753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9318231"/>
                  </a:ext>
                </a:extLst>
              </a:tr>
              <a:tr h="266725">
                <a:tc>
                  <a:txBody>
                    <a:bodyPr/>
                    <a:lstStyle/>
                    <a:p>
                      <a:pPr algn="ctr" fontAlgn="b"/>
                      <a:r>
                        <a:rPr lang="en-US" sz="1400" b="0" i="0" u="none" strike="noStrike">
                          <a:solidFill>
                            <a:srgbClr val="000000"/>
                          </a:solidFill>
                          <a:effectLst/>
                          <a:latin typeface="Calibri" panose="020F0502020204030204" pitchFamily="34" charset="0"/>
                        </a:rPr>
                        <a:t>6</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Association General Contractors of Iowa (AGC)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$341,717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454820"/>
                  </a:ext>
                </a:extLst>
              </a:tr>
              <a:tr h="266725">
                <a:tc>
                  <a:txBody>
                    <a:bodyPr/>
                    <a:lstStyle/>
                    <a:p>
                      <a:pPr algn="ctr" fontAlgn="b"/>
                      <a:r>
                        <a:rPr lang="en-US" sz="1400" b="0" i="0" u="none" strike="noStrike">
                          <a:solidFill>
                            <a:srgbClr val="000000"/>
                          </a:solidFill>
                          <a:effectLst/>
                          <a:latin typeface="Calibri" panose="020F0502020204030204" pitchFamily="34" charset="0"/>
                        </a:rPr>
                        <a:t>7</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Hy-Vee, Inc. Employees' Political Action Committee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$273,675</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0515884"/>
                  </a:ext>
                </a:extLst>
              </a:tr>
              <a:tr h="266725">
                <a:tc>
                  <a:txBody>
                    <a:bodyPr/>
                    <a:lstStyle/>
                    <a:p>
                      <a:pPr algn="ctr" fontAlgn="b"/>
                      <a:r>
                        <a:rPr lang="en-US" sz="1400" b="0" i="0" u="none" strike="noStrike">
                          <a:solidFill>
                            <a:srgbClr val="000000"/>
                          </a:solidFill>
                          <a:effectLst/>
                          <a:latin typeface="Calibri" panose="020F0502020204030204" pitchFamily="34" charset="0"/>
                        </a:rPr>
                        <a:t>8</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Iowa Health PAC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$272,113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5802150"/>
                  </a:ext>
                </a:extLst>
              </a:tr>
              <a:tr h="266725">
                <a:tc>
                  <a:txBody>
                    <a:bodyPr/>
                    <a:lstStyle/>
                    <a:p>
                      <a:pPr algn="ctr" fontAlgn="b"/>
                      <a:r>
                        <a:rPr lang="en-US" sz="1400" b="0" i="0" u="none" strike="noStrike">
                          <a:solidFill>
                            <a:srgbClr val="000000"/>
                          </a:solidFill>
                          <a:effectLst/>
                          <a:latin typeface="Calibri" panose="020F0502020204030204" pitchFamily="34" charset="0"/>
                        </a:rPr>
                        <a:t>9</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Berkshire Hathaway Energy Company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$209,061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2673768"/>
                  </a:ext>
                </a:extLst>
              </a:tr>
              <a:tr h="266725">
                <a:tc>
                  <a:txBody>
                    <a:bodyPr/>
                    <a:lstStyle/>
                    <a:p>
                      <a:pPr algn="ctr" fontAlgn="b"/>
                      <a:r>
                        <a:rPr lang="en-US" sz="1400" b="0" i="0" u="none" strike="noStrike">
                          <a:solidFill>
                            <a:srgbClr val="000000"/>
                          </a:solidFill>
                          <a:effectLst/>
                          <a:latin typeface="Calibri" panose="020F0502020204030204" pitchFamily="34" charset="0"/>
                        </a:rPr>
                        <a:t>10</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Bankers Unite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$187,572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1422631"/>
                  </a:ext>
                </a:extLst>
              </a:tr>
              <a:tr h="266725">
                <a:tc>
                  <a:txBody>
                    <a:bodyPr/>
                    <a:lstStyle/>
                    <a:p>
                      <a:pPr algn="ctr" fontAlgn="b"/>
                      <a:r>
                        <a:rPr lang="en-US" sz="1400" b="0" i="0" u="none" strike="noStrike">
                          <a:solidFill>
                            <a:srgbClr val="000000"/>
                          </a:solidFill>
                          <a:effectLst/>
                          <a:latin typeface="Calibri" panose="020F0502020204030204" pitchFamily="34" charset="0"/>
                        </a:rPr>
                        <a:t>11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Iowa Farm Bureau</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$148,296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9033526"/>
                  </a:ext>
                </a:extLst>
              </a:tr>
              <a:tr h="266725">
                <a:tc>
                  <a:txBody>
                    <a:bodyPr/>
                    <a:lstStyle/>
                    <a:p>
                      <a:pPr algn="ctr" fontAlgn="b"/>
                      <a:r>
                        <a:rPr lang="en-US" sz="1400" b="0" i="0" u="none" strike="noStrike">
                          <a:solidFill>
                            <a:srgbClr val="000000"/>
                          </a:solidFill>
                          <a:effectLst/>
                          <a:latin typeface="Calibri" panose="020F0502020204030204" pitchFamily="34" charset="0"/>
                        </a:rPr>
                        <a:t>12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Master Builders of Iowa</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$133,269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0181535"/>
                  </a:ext>
                </a:extLst>
              </a:tr>
              <a:tr h="266725">
                <a:tc>
                  <a:txBody>
                    <a:bodyPr/>
                    <a:lstStyle/>
                    <a:p>
                      <a:pPr algn="ctr" fontAlgn="b"/>
                      <a:r>
                        <a:rPr lang="en-US" sz="1400" b="0" i="0" u="none" strike="noStrike">
                          <a:solidFill>
                            <a:srgbClr val="000000"/>
                          </a:solidFill>
                          <a:effectLst/>
                          <a:latin typeface="Calibri" panose="020F0502020204030204" pitchFamily="34" charset="0"/>
                        </a:rPr>
                        <a:t>13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Heavy Highway Political Action Committee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$129,416</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9836001"/>
                  </a:ext>
                </a:extLst>
              </a:tr>
              <a:tr h="266725">
                <a:tc>
                  <a:txBody>
                    <a:bodyPr/>
                    <a:lstStyle/>
                    <a:p>
                      <a:pPr algn="ctr" fontAlgn="b"/>
                      <a:r>
                        <a:rPr lang="en-US" sz="1400" b="0" i="0" u="none" strike="noStrike">
                          <a:solidFill>
                            <a:srgbClr val="000000"/>
                          </a:solidFill>
                          <a:effectLst/>
                          <a:latin typeface="Calibri" panose="020F0502020204030204" pitchFamily="34" charset="0"/>
                        </a:rPr>
                        <a:t>14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panose="020F0502020204030204" pitchFamily="34" charset="0"/>
                        </a:rPr>
                        <a:t>Polk County Democratic Central Committee</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$119,297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397479"/>
                  </a:ext>
                </a:extLst>
              </a:tr>
              <a:tr h="266725">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15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highlight>
                            <a:srgbClr val="FFFF00"/>
                          </a:highlight>
                          <a:latin typeface="Calibri" panose="020F0502020204030204" pitchFamily="34" charset="0"/>
                        </a:rPr>
                        <a:t>IHA PAC</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highlight>
                            <a:srgbClr val="FFFF00"/>
                          </a:highlight>
                          <a:latin typeface="Calibri" panose="020F0502020204030204" pitchFamily="34" charset="0"/>
                        </a:rPr>
                        <a:t>$115,648</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018299"/>
                  </a:ext>
                </a:extLst>
              </a:tr>
            </a:tbl>
          </a:graphicData>
        </a:graphic>
      </p:graphicFrame>
    </p:spTree>
    <p:extLst>
      <p:ext uri="{BB962C8B-B14F-4D97-AF65-F5344CB8AC3E}">
        <p14:creationId xmlns:p14="http://schemas.microsoft.com/office/powerpoint/2010/main" val="3427048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4CA69-BAC7-4B63-B80F-87EE285A6F37}"/>
              </a:ext>
            </a:extLst>
          </p:cNvPr>
          <p:cNvSpPr>
            <a:spLocks noGrp="1"/>
          </p:cNvSpPr>
          <p:nvPr>
            <p:ph type="title"/>
          </p:nvPr>
        </p:nvSpPr>
        <p:spPr>
          <a:xfrm>
            <a:off x="1094770" y="190609"/>
            <a:ext cx="10259030" cy="794726"/>
          </a:xfrm>
        </p:spPr>
        <p:txBody>
          <a:bodyPr>
            <a:normAutofit/>
          </a:bodyPr>
          <a:lstStyle/>
          <a:p>
            <a:r>
              <a:rPr lang="en-US" dirty="0"/>
              <a:t>How the IHA PAC measures up</a:t>
            </a:r>
          </a:p>
        </p:txBody>
      </p:sp>
      <p:sp>
        <p:nvSpPr>
          <p:cNvPr id="5" name="Rectangle 4">
            <a:extLst>
              <a:ext uri="{FF2B5EF4-FFF2-40B4-BE49-F238E27FC236}">
                <a16:creationId xmlns:a16="http://schemas.microsoft.com/office/drawing/2014/main" id="{76F9B200-3B44-40C1-A3FA-ACBF709BE54A}"/>
              </a:ext>
            </a:extLst>
          </p:cNvPr>
          <p:cNvSpPr/>
          <p:nvPr/>
        </p:nvSpPr>
        <p:spPr>
          <a:xfrm>
            <a:off x="706267" y="6120674"/>
            <a:ext cx="104232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A3668"/>
                </a:solidFill>
                <a:effectLst/>
                <a:uLnTx/>
                <a:uFillTx/>
                <a:latin typeface="Calibri" panose="020F0502020204030204"/>
                <a:ea typeface="+mn-ea"/>
                <a:cs typeface="+mn-cs"/>
              </a:rPr>
              <a:t>Contributions or gifts to the IHA PAC are not deductible as charitable contributions for tax purposes. All contributions are voluntary and have no impact on your job status, performance review, compensation or employment. Any giving guidance is merely a suggestion. Any amount given or the decision not to give will not advantage or disadvantage you. Federal law requires us to use our best efforts to collect and report the name, mailing address, occupation and name of employer of individuals whose contributions exceed $200 in a calendar year January-December.</a:t>
            </a:r>
          </a:p>
        </p:txBody>
      </p:sp>
      <p:graphicFrame>
        <p:nvGraphicFramePr>
          <p:cNvPr id="7" name="Table 8">
            <a:extLst>
              <a:ext uri="{FF2B5EF4-FFF2-40B4-BE49-F238E27FC236}">
                <a16:creationId xmlns:a16="http://schemas.microsoft.com/office/drawing/2014/main" id="{FF1E4851-A5BD-41D1-B81B-D269C82EDBA6}"/>
              </a:ext>
            </a:extLst>
          </p:cNvPr>
          <p:cNvGraphicFramePr>
            <a:graphicFrameLocks noGrp="1"/>
          </p:cNvGraphicFramePr>
          <p:nvPr>
            <p:ph idx="1"/>
          </p:nvPr>
        </p:nvGraphicFramePr>
        <p:xfrm>
          <a:off x="838200" y="1825625"/>
          <a:ext cx="10515600" cy="1854200"/>
        </p:xfrm>
        <a:graphic>
          <a:graphicData uri="http://schemas.openxmlformats.org/drawingml/2006/table">
            <a:tbl>
              <a:tblPr firstRow="1" bandRow="1">
                <a:tableStyleId>{5C22544A-7EE6-4342-B048-85BDC9FD1C3A}</a:tableStyleId>
              </a:tblPr>
              <a:tblGrid>
                <a:gridCol w="2103120">
                  <a:extLst>
                    <a:ext uri="{9D8B030D-6E8A-4147-A177-3AD203B41FA5}">
                      <a16:colId xmlns:a16="http://schemas.microsoft.com/office/drawing/2014/main" val="1560633962"/>
                    </a:ext>
                  </a:extLst>
                </a:gridCol>
                <a:gridCol w="2103120">
                  <a:extLst>
                    <a:ext uri="{9D8B030D-6E8A-4147-A177-3AD203B41FA5}">
                      <a16:colId xmlns:a16="http://schemas.microsoft.com/office/drawing/2014/main" val="2000599731"/>
                    </a:ext>
                  </a:extLst>
                </a:gridCol>
                <a:gridCol w="2103120">
                  <a:extLst>
                    <a:ext uri="{9D8B030D-6E8A-4147-A177-3AD203B41FA5}">
                      <a16:colId xmlns:a16="http://schemas.microsoft.com/office/drawing/2014/main" val="2318094539"/>
                    </a:ext>
                  </a:extLst>
                </a:gridCol>
                <a:gridCol w="2103120">
                  <a:extLst>
                    <a:ext uri="{9D8B030D-6E8A-4147-A177-3AD203B41FA5}">
                      <a16:colId xmlns:a16="http://schemas.microsoft.com/office/drawing/2014/main" val="2949805389"/>
                    </a:ext>
                  </a:extLst>
                </a:gridCol>
                <a:gridCol w="2103120">
                  <a:extLst>
                    <a:ext uri="{9D8B030D-6E8A-4147-A177-3AD203B41FA5}">
                      <a16:colId xmlns:a16="http://schemas.microsoft.com/office/drawing/2014/main" val="1193970977"/>
                    </a:ext>
                  </a:extLst>
                </a:gridCol>
              </a:tblGrid>
              <a:tr h="370840">
                <a:tc>
                  <a:txBody>
                    <a:bodyPr/>
                    <a:lstStyle/>
                    <a:p>
                      <a:endParaRPr lang="en-US" dirty="0"/>
                    </a:p>
                  </a:txBody>
                  <a:tcPr/>
                </a:tc>
                <a:tc>
                  <a:txBody>
                    <a:bodyPr/>
                    <a:lstStyle/>
                    <a:p>
                      <a:r>
                        <a:rPr lang="en-US" dirty="0"/>
                        <a:t>IHA PAC</a:t>
                      </a:r>
                    </a:p>
                  </a:txBody>
                  <a:tcPr/>
                </a:tc>
                <a:tc>
                  <a:txBody>
                    <a:bodyPr/>
                    <a:lstStyle/>
                    <a:p>
                      <a:r>
                        <a:rPr lang="en-US" dirty="0"/>
                        <a:t>Wellmark</a:t>
                      </a:r>
                    </a:p>
                  </a:txBody>
                  <a:tcPr/>
                </a:tc>
                <a:tc>
                  <a:txBody>
                    <a:bodyPr/>
                    <a:lstStyle/>
                    <a:p>
                      <a:r>
                        <a:rPr lang="en-US" dirty="0"/>
                        <a:t>Nursing Homes</a:t>
                      </a:r>
                    </a:p>
                  </a:txBody>
                  <a:tcPr/>
                </a:tc>
                <a:tc>
                  <a:txBody>
                    <a:bodyPr/>
                    <a:lstStyle/>
                    <a:p>
                      <a:r>
                        <a:rPr lang="en-US" dirty="0"/>
                        <a:t>Farm Bureau</a:t>
                      </a:r>
                    </a:p>
                  </a:txBody>
                  <a:tcPr/>
                </a:tc>
                <a:extLst>
                  <a:ext uri="{0D108BD9-81ED-4DB2-BD59-A6C34878D82A}">
                    <a16:rowId xmlns:a16="http://schemas.microsoft.com/office/drawing/2014/main" val="3620424805"/>
                  </a:ext>
                </a:extLst>
              </a:tr>
              <a:tr h="37084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7458315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361121042"/>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526285451"/>
                  </a:ext>
                </a:extLst>
              </a:tr>
              <a:tr h="37084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500598925"/>
                  </a:ext>
                </a:extLst>
              </a:tr>
            </a:tbl>
          </a:graphicData>
        </a:graphic>
      </p:graphicFrame>
      <p:graphicFrame>
        <p:nvGraphicFramePr>
          <p:cNvPr id="9" name="Table 8">
            <a:extLst>
              <a:ext uri="{FF2B5EF4-FFF2-40B4-BE49-F238E27FC236}">
                <a16:creationId xmlns:a16="http://schemas.microsoft.com/office/drawing/2014/main" id="{0F2DC101-5FA9-4884-95CE-EA2CC908E795}"/>
              </a:ext>
            </a:extLst>
          </p:cNvPr>
          <p:cNvGraphicFramePr>
            <a:graphicFrameLocks noGrp="1"/>
          </p:cNvGraphicFramePr>
          <p:nvPr>
            <p:extLst>
              <p:ext uri="{D42A27DB-BD31-4B8C-83A1-F6EECF244321}">
                <p14:modId xmlns:p14="http://schemas.microsoft.com/office/powerpoint/2010/main" val="824318830"/>
              </p:ext>
            </p:extLst>
          </p:nvPr>
        </p:nvGraphicFramePr>
        <p:xfrm>
          <a:off x="838200" y="1125886"/>
          <a:ext cx="10515600" cy="3479800"/>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1784978442"/>
                    </a:ext>
                  </a:extLst>
                </a:gridCol>
                <a:gridCol w="1752600">
                  <a:extLst>
                    <a:ext uri="{9D8B030D-6E8A-4147-A177-3AD203B41FA5}">
                      <a16:colId xmlns:a16="http://schemas.microsoft.com/office/drawing/2014/main" val="4285985949"/>
                    </a:ext>
                  </a:extLst>
                </a:gridCol>
                <a:gridCol w="1752600">
                  <a:extLst>
                    <a:ext uri="{9D8B030D-6E8A-4147-A177-3AD203B41FA5}">
                      <a16:colId xmlns:a16="http://schemas.microsoft.com/office/drawing/2014/main" val="3740210768"/>
                    </a:ext>
                  </a:extLst>
                </a:gridCol>
                <a:gridCol w="1752600">
                  <a:extLst>
                    <a:ext uri="{9D8B030D-6E8A-4147-A177-3AD203B41FA5}">
                      <a16:colId xmlns:a16="http://schemas.microsoft.com/office/drawing/2014/main" val="2289493177"/>
                    </a:ext>
                  </a:extLst>
                </a:gridCol>
                <a:gridCol w="1687970">
                  <a:extLst>
                    <a:ext uri="{9D8B030D-6E8A-4147-A177-3AD203B41FA5}">
                      <a16:colId xmlns:a16="http://schemas.microsoft.com/office/drawing/2014/main" val="925698165"/>
                    </a:ext>
                  </a:extLst>
                </a:gridCol>
                <a:gridCol w="1817230">
                  <a:extLst>
                    <a:ext uri="{9D8B030D-6E8A-4147-A177-3AD203B41FA5}">
                      <a16:colId xmlns:a16="http://schemas.microsoft.com/office/drawing/2014/main" val="2486197424"/>
                    </a:ext>
                  </a:extLst>
                </a:gridCol>
              </a:tblGrid>
              <a:tr h="370840">
                <a:tc>
                  <a:txBody>
                    <a:bodyPr/>
                    <a:lstStyle/>
                    <a:p>
                      <a:endParaRPr lang="en-US" dirty="0"/>
                    </a:p>
                  </a:txBody>
                  <a:tcPr/>
                </a:tc>
                <a:tc>
                  <a:txBody>
                    <a:bodyPr/>
                    <a:lstStyle/>
                    <a:p>
                      <a:pPr algn="ctr"/>
                      <a:r>
                        <a:rPr lang="en-US" dirty="0">
                          <a:solidFill>
                            <a:schemeClr val="accent2"/>
                          </a:solidFill>
                        </a:rPr>
                        <a:t>IHA PAC</a:t>
                      </a:r>
                    </a:p>
                  </a:txBody>
                  <a:tcPr anchor="ctr"/>
                </a:tc>
                <a:tc>
                  <a:txBody>
                    <a:bodyPr/>
                    <a:lstStyle/>
                    <a:p>
                      <a:pPr algn="ctr"/>
                      <a:r>
                        <a:rPr lang="en-US" dirty="0">
                          <a:solidFill>
                            <a:schemeClr val="accent2"/>
                          </a:solidFill>
                        </a:rPr>
                        <a:t>Wellmark, Inc. PAC</a:t>
                      </a:r>
                    </a:p>
                  </a:txBody>
                  <a:tcPr anchor="ctr"/>
                </a:tc>
                <a:tc>
                  <a:txBody>
                    <a:bodyPr/>
                    <a:lstStyle/>
                    <a:p>
                      <a:pPr algn="ctr"/>
                      <a:r>
                        <a:rPr lang="en-US" dirty="0">
                          <a:solidFill>
                            <a:schemeClr val="accent2"/>
                          </a:solidFill>
                        </a:rPr>
                        <a:t>Iowa Health </a:t>
                      </a:r>
                    </a:p>
                    <a:p>
                      <a:pPr algn="ctr"/>
                      <a:r>
                        <a:rPr lang="en-US" dirty="0">
                          <a:solidFill>
                            <a:schemeClr val="accent2"/>
                          </a:solidFill>
                        </a:rPr>
                        <a:t>PAC</a:t>
                      </a:r>
                    </a:p>
                  </a:txBody>
                  <a:tcPr anchor="ctr"/>
                </a:tc>
                <a:tc>
                  <a:txBody>
                    <a:bodyPr/>
                    <a:lstStyle/>
                    <a:p>
                      <a:pPr algn="ctr"/>
                      <a:r>
                        <a:rPr lang="en-US" dirty="0">
                          <a:solidFill>
                            <a:schemeClr val="accent2"/>
                          </a:solidFill>
                        </a:rPr>
                        <a:t>Iowa Dental </a:t>
                      </a:r>
                    </a:p>
                    <a:p>
                      <a:pPr algn="ctr"/>
                      <a:r>
                        <a:rPr lang="en-US" dirty="0">
                          <a:solidFill>
                            <a:schemeClr val="accent2"/>
                          </a:solidFill>
                        </a:rPr>
                        <a:t>PAC</a:t>
                      </a:r>
                    </a:p>
                  </a:txBody>
                  <a:tcPr anchor="ctr"/>
                </a:tc>
                <a:tc>
                  <a:txBody>
                    <a:bodyPr/>
                    <a:lstStyle/>
                    <a:p>
                      <a:pPr algn="ctr"/>
                      <a:r>
                        <a:rPr lang="en-US" dirty="0">
                          <a:solidFill>
                            <a:schemeClr val="accent2"/>
                          </a:solidFill>
                        </a:rPr>
                        <a:t>Iowa Medical Society</a:t>
                      </a:r>
                    </a:p>
                  </a:txBody>
                  <a:tcPr anchor="ctr"/>
                </a:tc>
                <a:extLst>
                  <a:ext uri="{0D108BD9-81ED-4DB2-BD59-A6C34878D82A}">
                    <a16:rowId xmlns:a16="http://schemas.microsoft.com/office/drawing/2014/main" val="2176219332"/>
                  </a:ext>
                </a:extLst>
              </a:tr>
              <a:tr h="370840">
                <a:tc>
                  <a:txBody>
                    <a:bodyPr/>
                    <a:lstStyle/>
                    <a:p>
                      <a:pPr algn="ctr"/>
                      <a:r>
                        <a:rPr lang="en-US" dirty="0"/>
                        <a:t>Legislative Leadership</a:t>
                      </a:r>
                    </a:p>
                  </a:txBody>
                  <a:tcPr/>
                </a:tc>
                <a:tc>
                  <a:txBody>
                    <a:bodyPr/>
                    <a:lstStyle/>
                    <a:p>
                      <a:pPr algn="ctr"/>
                      <a:r>
                        <a:rPr lang="en-US" dirty="0"/>
                        <a:t>$3,000</a:t>
                      </a:r>
                    </a:p>
                  </a:txBody>
                  <a:tcPr anchor="ctr"/>
                </a:tc>
                <a:tc>
                  <a:txBody>
                    <a:bodyPr/>
                    <a:lstStyle/>
                    <a:p>
                      <a:pPr algn="ctr"/>
                      <a:r>
                        <a:rPr lang="en-US" dirty="0"/>
                        <a:t>$12,000</a:t>
                      </a:r>
                    </a:p>
                  </a:txBody>
                  <a:tcPr anchor="ctr"/>
                </a:tc>
                <a:tc>
                  <a:txBody>
                    <a:bodyPr/>
                    <a:lstStyle/>
                    <a:p>
                      <a:pPr algn="ctr"/>
                      <a:r>
                        <a:rPr lang="en-US" dirty="0"/>
                        <a:t>$80,500</a:t>
                      </a:r>
                    </a:p>
                  </a:txBody>
                  <a:tcPr anchor="ctr"/>
                </a:tc>
                <a:tc>
                  <a:txBody>
                    <a:bodyPr/>
                    <a:lstStyle/>
                    <a:p>
                      <a:pPr algn="ctr"/>
                      <a:r>
                        <a:rPr lang="en-US" dirty="0"/>
                        <a:t>$4,000</a:t>
                      </a:r>
                    </a:p>
                  </a:txBody>
                  <a:tcPr anchor="ctr"/>
                </a:tc>
                <a:tc>
                  <a:txBody>
                    <a:bodyPr/>
                    <a:lstStyle/>
                    <a:p>
                      <a:pPr algn="ctr"/>
                      <a:r>
                        <a:rPr lang="en-US" dirty="0"/>
                        <a:t>$2,500</a:t>
                      </a:r>
                    </a:p>
                  </a:txBody>
                  <a:tcPr anchor="ctr"/>
                </a:tc>
                <a:extLst>
                  <a:ext uri="{0D108BD9-81ED-4DB2-BD59-A6C34878D82A}">
                    <a16:rowId xmlns:a16="http://schemas.microsoft.com/office/drawing/2014/main" val="1447341582"/>
                  </a:ext>
                </a:extLst>
              </a:tr>
              <a:tr h="370840">
                <a:tc>
                  <a:txBody>
                    <a:bodyPr/>
                    <a:lstStyle/>
                    <a:p>
                      <a:pPr algn="ctr"/>
                      <a:r>
                        <a:rPr lang="en-US" dirty="0"/>
                        <a:t>Governor</a:t>
                      </a:r>
                    </a:p>
                  </a:txBody>
                  <a:tcPr/>
                </a:tc>
                <a:tc>
                  <a:txBody>
                    <a:bodyPr/>
                    <a:lstStyle/>
                    <a:p>
                      <a:pPr algn="ctr"/>
                      <a:r>
                        <a:rPr lang="en-US" dirty="0"/>
                        <a:t>$0</a:t>
                      </a:r>
                    </a:p>
                  </a:txBody>
                  <a:tcPr anchor="ctr"/>
                </a:tc>
                <a:tc>
                  <a:txBody>
                    <a:bodyPr/>
                    <a:lstStyle/>
                    <a:p>
                      <a:pPr algn="ctr"/>
                      <a:r>
                        <a:rPr lang="en-US" dirty="0"/>
                        <a:t>$2,500</a:t>
                      </a:r>
                    </a:p>
                  </a:txBody>
                  <a:tcPr anchor="ctr"/>
                </a:tc>
                <a:tc>
                  <a:txBody>
                    <a:bodyPr/>
                    <a:lstStyle/>
                    <a:p>
                      <a:pPr algn="ctr"/>
                      <a:r>
                        <a:rPr lang="en-US" dirty="0"/>
                        <a:t>$30,000</a:t>
                      </a:r>
                    </a:p>
                  </a:txBody>
                  <a:tcPr anchor="ctr"/>
                </a:tc>
                <a:tc>
                  <a:txBody>
                    <a:bodyPr/>
                    <a:lstStyle/>
                    <a:p>
                      <a:pPr algn="ctr"/>
                      <a:r>
                        <a:rPr lang="en-US" dirty="0"/>
                        <a:t>$2,000</a:t>
                      </a:r>
                    </a:p>
                  </a:txBody>
                  <a:tcPr anchor="ctr"/>
                </a:tc>
                <a:tc>
                  <a:txBody>
                    <a:bodyPr/>
                    <a:lstStyle/>
                    <a:p>
                      <a:pPr algn="ctr"/>
                      <a:r>
                        <a:rPr lang="en-US" dirty="0"/>
                        <a:t>$0</a:t>
                      </a:r>
                    </a:p>
                  </a:txBody>
                  <a:tcPr anchor="ctr"/>
                </a:tc>
                <a:extLst>
                  <a:ext uri="{0D108BD9-81ED-4DB2-BD59-A6C34878D82A}">
                    <a16:rowId xmlns:a16="http://schemas.microsoft.com/office/drawing/2014/main" val="1143142224"/>
                  </a:ext>
                </a:extLst>
              </a:tr>
              <a:tr h="370840">
                <a:tc>
                  <a:txBody>
                    <a:bodyPr/>
                    <a:lstStyle/>
                    <a:p>
                      <a:pPr algn="ctr"/>
                      <a:r>
                        <a:rPr lang="en-US" dirty="0"/>
                        <a:t>Human Resources Leadership</a:t>
                      </a:r>
                    </a:p>
                  </a:txBody>
                  <a:tcPr/>
                </a:tc>
                <a:tc>
                  <a:txBody>
                    <a:bodyPr/>
                    <a:lstStyle/>
                    <a:p>
                      <a:pPr algn="ctr"/>
                      <a:r>
                        <a:rPr lang="en-US" dirty="0"/>
                        <a:t>$1,000</a:t>
                      </a:r>
                    </a:p>
                  </a:txBody>
                  <a:tcPr anchor="ctr"/>
                </a:tc>
                <a:tc>
                  <a:txBody>
                    <a:bodyPr/>
                    <a:lstStyle/>
                    <a:p>
                      <a:pPr algn="ctr"/>
                      <a:r>
                        <a:rPr lang="en-US" dirty="0"/>
                        <a:t>$2,500</a:t>
                      </a:r>
                    </a:p>
                  </a:txBody>
                  <a:tcPr anchor="ctr"/>
                </a:tc>
                <a:tc>
                  <a:txBody>
                    <a:bodyPr/>
                    <a:lstStyle/>
                    <a:p>
                      <a:pPr algn="ctr"/>
                      <a:r>
                        <a:rPr lang="en-US" dirty="0"/>
                        <a:t>$34,250</a:t>
                      </a:r>
                    </a:p>
                  </a:txBody>
                  <a:tcPr anchor="ctr"/>
                </a:tc>
                <a:tc>
                  <a:txBody>
                    <a:bodyPr/>
                    <a:lstStyle/>
                    <a:p>
                      <a:pPr algn="ctr"/>
                      <a:r>
                        <a:rPr lang="en-US" dirty="0"/>
                        <a:t>$1,750</a:t>
                      </a:r>
                    </a:p>
                  </a:txBody>
                  <a:tcPr anchor="ctr"/>
                </a:tc>
                <a:tc>
                  <a:txBody>
                    <a:bodyPr/>
                    <a:lstStyle/>
                    <a:p>
                      <a:pPr algn="ctr"/>
                      <a:r>
                        <a:rPr lang="en-US" dirty="0"/>
                        <a:t>$1,000</a:t>
                      </a:r>
                    </a:p>
                  </a:txBody>
                  <a:tcPr anchor="ctr"/>
                </a:tc>
                <a:extLst>
                  <a:ext uri="{0D108BD9-81ED-4DB2-BD59-A6C34878D82A}">
                    <a16:rowId xmlns:a16="http://schemas.microsoft.com/office/drawing/2014/main" val="3888242391"/>
                  </a:ext>
                </a:extLst>
              </a:tr>
              <a:tr h="370840">
                <a:tc>
                  <a:txBody>
                    <a:bodyPr/>
                    <a:lstStyle/>
                    <a:p>
                      <a:pPr algn="ctr"/>
                      <a:r>
                        <a:rPr lang="en-US" dirty="0"/>
                        <a:t>HHS Subcommittee Leadership</a:t>
                      </a:r>
                    </a:p>
                  </a:txBody>
                  <a:tcPr/>
                </a:tc>
                <a:tc>
                  <a:txBody>
                    <a:bodyPr/>
                    <a:lstStyle/>
                    <a:p>
                      <a:pPr algn="ctr"/>
                      <a:r>
                        <a:rPr lang="en-US" dirty="0"/>
                        <a:t>$500</a:t>
                      </a:r>
                    </a:p>
                  </a:txBody>
                  <a:tcPr anchor="ctr"/>
                </a:tc>
                <a:tc>
                  <a:txBody>
                    <a:bodyPr/>
                    <a:lstStyle/>
                    <a:p>
                      <a:pPr algn="ctr"/>
                      <a:r>
                        <a:rPr lang="en-US" dirty="0"/>
                        <a:t>$200</a:t>
                      </a:r>
                    </a:p>
                  </a:txBody>
                  <a:tcPr anchor="ctr"/>
                </a:tc>
                <a:tc>
                  <a:txBody>
                    <a:bodyPr/>
                    <a:lstStyle/>
                    <a:p>
                      <a:pPr algn="ctr"/>
                      <a:r>
                        <a:rPr lang="en-US" dirty="0"/>
                        <a:t>$23,500</a:t>
                      </a:r>
                    </a:p>
                  </a:txBody>
                  <a:tcPr anchor="ctr"/>
                </a:tc>
                <a:tc>
                  <a:txBody>
                    <a:bodyPr/>
                    <a:lstStyle/>
                    <a:p>
                      <a:pPr algn="ctr"/>
                      <a:r>
                        <a:rPr lang="en-US"/>
                        <a:t>$1,750</a:t>
                      </a:r>
                      <a:endParaRPr lang="en-US" dirty="0"/>
                    </a:p>
                  </a:txBody>
                  <a:tcPr anchor="ctr"/>
                </a:tc>
                <a:tc>
                  <a:txBody>
                    <a:bodyPr/>
                    <a:lstStyle/>
                    <a:p>
                      <a:pPr algn="ctr"/>
                      <a:r>
                        <a:rPr lang="en-US" dirty="0"/>
                        <a:t>$1,000</a:t>
                      </a:r>
                    </a:p>
                  </a:txBody>
                  <a:tcPr anchor="ctr"/>
                </a:tc>
                <a:extLst>
                  <a:ext uri="{0D108BD9-81ED-4DB2-BD59-A6C34878D82A}">
                    <a16:rowId xmlns:a16="http://schemas.microsoft.com/office/drawing/2014/main" val="3020322633"/>
                  </a:ext>
                </a:extLst>
              </a:tr>
            </a:tbl>
          </a:graphicData>
        </a:graphic>
      </p:graphicFrame>
      <p:sp>
        <p:nvSpPr>
          <p:cNvPr id="11" name="TextBox 10">
            <a:extLst>
              <a:ext uri="{FF2B5EF4-FFF2-40B4-BE49-F238E27FC236}">
                <a16:creationId xmlns:a16="http://schemas.microsoft.com/office/drawing/2014/main" id="{01BFB1CF-FF59-4C52-9415-9A4617C2BC73}"/>
              </a:ext>
            </a:extLst>
          </p:cNvPr>
          <p:cNvSpPr txBox="1"/>
          <p:nvPr/>
        </p:nvSpPr>
        <p:spPr>
          <a:xfrm>
            <a:off x="1094770" y="4933203"/>
            <a:ext cx="10134600" cy="523220"/>
          </a:xfrm>
          <a:prstGeom prst="rect">
            <a:avLst/>
          </a:prstGeom>
          <a:noFill/>
        </p:spPr>
        <p:txBody>
          <a:bodyPr wrap="square" rtlCol="0">
            <a:spAutoFit/>
          </a:bodyPr>
          <a:lstStyle/>
          <a:p>
            <a:pPr>
              <a:defRPr/>
            </a:pPr>
            <a:r>
              <a:rPr lang="en-US" sz="1400" i="1" dirty="0">
                <a:solidFill>
                  <a:srgbClr val="000000">
                    <a:lumMod val="95000"/>
                    <a:lumOff val="5000"/>
                  </a:srgbClr>
                </a:solidFill>
              </a:rPr>
              <a:t>*Information is based on calendar year 2021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*Some legislators serve on both the Human Resources Comm. and the HHS </a:t>
            </a:r>
            <a:r>
              <a:rPr kumimoji="0" lang="en-US" sz="1400" b="0" i="1" u="none" strike="noStrike" kern="1200" cap="none" spc="0" normalizeH="0" baseline="0" noProof="0" dirty="0" err="1">
                <a:ln>
                  <a:noFill/>
                </a:ln>
                <a:solidFill>
                  <a:srgbClr val="000000">
                    <a:lumMod val="95000"/>
                    <a:lumOff val="5000"/>
                  </a:srgbClr>
                </a:solidFill>
                <a:effectLst/>
                <a:uLnTx/>
                <a:uFillTx/>
                <a:latin typeface="Calibri" panose="020F0502020204030204"/>
                <a:ea typeface="+mn-ea"/>
                <a:cs typeface="+mn-cs"/>
              </a:rPr>
              <a:t>Subcomm</a:t>
            </a:r>
            <a:r>
              <a:rPr kumimoji="0" lang="en-US" sz="1400" b="0" i="1" u="none" strike="noStrike" kern="1200" cap="none" spc="0" normalizeH="0" baseline="0" noProof="0" dirty="0">
                <a:ln>
                  <a:noFill/>
                </a:ln>
                <a:solidFill>
                  <a:srgbClr val="000000">
                    <a:lumMod val="95000"/>
                    <a:lumOff val="5000"/>
                  </a:srgbClr>
                </a:solidFill>
                <a:effectLst/>
                <a:uLnTx/>
                <a:uFillTx/>
                <a:latin typeface="Calibri" panose="020F0502020204030204"/>
                <a:ea typeface="+mn-ea"/>
                <a:cs typeface="+mn-cs"/>
              </a:rPr>
              <a:t>. resulting in their contributions counting twice.</a:t>
            </a:r>
          </a:p>
        </p:txBody>
      </p:sp>
    </p:spTree>
    <p:extLst>
      <p:ext uri="{BB962C8B-B14F-4D97-AF65-F5344CB8AC3E}">
        <p14:creationId xmlns:p14="http://schemas.microsoft.com/office/powerpoint/2010/main" val="3556065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9FE26AD-CA6E-63F9-8E6E-C6A27BE98479}"/>
              </a:ext>
            </a:extLst>
          </p:cNvPr>
          <p:cNvPicPr>
            <a:picLocks noChangeAspect="1"/>
          </p:cNvPicPr>
          <p:nvPr/>
        </p:nvPicPr>
        <p:blipFill rotWithShape="1">
          <a:blip r:embed="rId3"/>
          <a:srcRect b="998"/>
          <a:stretch/>
        </p:blipFill>
        <p:spPr>
          <a:xfrm>
            <a:off x="1744680" y="1383481"/>
            <a:ext cx="8801570" cy="4091037"/>
          </a:xfrm>
          <a:prstGeom prst="rect">
            <a:avLst/>
          </a:prstGeom>
        </p:spPr>
      </p:pic>
      <p:sp>
        <p:nvSpPr>
          <p:cNvPr id="3" name="Title 1">
            <a:extLst>
              <a:ext uri="{FF2B5EF4-FFF2-40B4-BE49-F238E27FC236}">
                <a16:creationId xmlns:a16="http://schemas.microsoft.com/office/drawing/2014/main" id="{9703AB49-6A1D-0146-5F23-CAB3FDBDC6E4}"/>
              </a:ext>
            </a:extLst>
          </p:cNvPr>
          <p:cNvSpPr txBox="1">
            <a:spLocks/>
          </p:cNvSpPr>
          <p:nvPr/>
        </p:nvSpPr>
        <p:spPr>
          <a:xfrm>
            <a:off x="569068" y="228252"/>
            <a:ext cx="10043808" cy="9676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002060"/>
                </a:solidFill>
                <a:latin typeface="Arial Black" panose="020B0A04020102020204" pitchFamily="34" charset="0"/>
                <a:ea typeface="+mj-ea"/>
                <a:cs typeface="+mj-cs"/>
              </a:defRPr>
            </a:lvl1pPr>
          </a:lstStyle>
          <a:p>
            <a:r>
              <a:rPr lang="en-US" dirty="0"/>
              <a:t>Hospital and Individual Trend Chart</a:t>
            </a:r>
          </a:p>
        </p:txBody>
      </p:sp>
      <p:sp>
        <p:nvSpPr>
          <p:cNvPr id="6" name="Rectangle 5">
            <a:extLst>
              <a:ext uri="{FF2B5EF4-FFF2-40B4-BE49-F238E27FC236}">
                <a16:creationId xmlns:a16="http://schemas.microsoft.com/office/drawing/2014/main" id="{9F3B9E03-DF0B-4D53-17B9-FE1AAEDD876A}"/>
              </a:ext>
            </a:extLst>
          </p:cNvPr>
          <p:cNvSpPr/>
          <p:nvPr/>
        </p:nvSpPr>
        <p:spPr>
          <a:xfrm>
            <a:off x="715995" y="6168083"/>
            <a:ext cx="104232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A3668"/>
                </a:solidFill>
                <a:effectLst/>
                <a:uLnTx/>
                <a:uFillTx/>
                <a:latin typeface="Calibri" panose="020F0502020204030204"/>
                <a:ea typeface="+mn-ea"/>
                <a:cs typeface="+mn-cs"/>
              </a:rPr>
              <a:t>Contributions or gifts to the IHA PAC are not deductible as charitable contributions for tax purposes. All contributions are voluntary and have no impact on your job status, performance review, compensation or employment. Any giving guidance is merely a suggestion. Any amount given or the decision not to give will not advantage or disadvantage you. Federal law requires us to use our best efforts to collect and report the name, mailing address, occupation and name of employer of individuals whose contributions exceed $200 in a calendar year January-December.</a:t>
            </a:r>
          </a:p>
        </p:txBody>
      </p:sp>
    </p:spTree>
    <p:extLst>
      <p:ext uri="{BB962C8B-B14F-4D97-AF65-F5344CB8AC3E}">
        <p14:creationId xmlns:p14="http://schemas.microsoft.com/office/powerpoint/2010/main" val="2500378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6C96E8B-4FB1-4438-A1A8-9E2BE7F195FC}"/>
              </a:ext>
            </a:extLst>
          </p:cNvPr>
          <p:cNvSpPr>
            <a:spLocks noGrp="1"/>
          </p:cNvSpPr>
          <p:nvPr>
            <p:ph idx="1"/>
          </p:nvPr>
        </p:nvSpPr>
        <p:spPr>
          <a:xfrm>
            <a:off x="1083184" y="1967652"/>
            <a:ext cx="10025632" cy="3905911"/>
          </a:xfrm>
        </p:spPr>
        <p:txBody>
          <a:bodyPr/>
          <a:lstStyle/>
          <a:p>
            <a:pPr marL="457200" lvl="1" indent="0" algn="ctr">
              <a:lnSpc>
                <a:spcPct val="100000"/>
              </a:lnSpc>
              <a:spcBef>
                <a:spcPts val="0"/>
              </a:spcBef>
              <a:buNone/>
            </a:pPr>
            <a:r>
              <a:rPr lang="en-US" sz="4000" b="1" dirty="0"/>
              <a:t>$84,303* </a:t>
            </a:r>
            <a:r>
              <a:rPr lang="en-US" sz="2800" b="1" dirty="0"/>
              <a:t>(67% of $125,000 goal)</a:t>
            </a:r>
          </a:p>
          <a:p>
            <a:pPr marL="457200" lvl="1" indent="0" algn="ctr">
              <a:lnSpc>
                <a:spcPct val="100000"/>
              </a:lnSpc>
              <a:spcBef>
                <a:spcPts val="1800"/>
              </a:spcBef>
              <a:buNone/>
            </a:pPr>
            <a:endParaRPr kumimoji="0" lang="en-US" sz="1200" b="1" i="0" u="none" strike="noStrike" kern="1200" cap="none" spc="0" normalizeH="0" baseline="0" noProof="0" dirty="0">
              <a:ln>
                <a:noFill/>
              </a:ln>
              <a:solidFill>
                <a:srgbClr val="009900"/>
              </a:solidFill>
              <a:effectLst/>
              <a:uLnTx/>
              <a:uFillTx/>
              <a:ea typeface="Times New Roman" panose="02020603050405020304" pitchFamily="18" charset="0"/>
            </a:endParaRPr>
          </a:p>
          <a:p>
            <a:pPr marR="146050" lvl="1">
              <a:lnSpc>
                <a:spcPct val="107000"/>
              </a:lnSpc>
              <a:spcBef>
                <a:spcPts val="0"/>
              </a:spcBef>
              <a:spcAft>
                <a:spcPts val="800"/>
              </a:spcAft>
              <a:defRPr/>
            </a:pPr>
            <a:r>
              <a:rPr lang="en-US" b="1" dirty="0">
                <a:solidFill>
                  <a:srgbClr val="1A3668">
                    <a:lumMod val="75000"/>
                  </a:srgbClr>
                </a:solidFill>
              </a:rPr>
              <a:t>67 </a:t>
            </a:r>
            <a:r>
              <a:rPr kumimoji="0" lang="en-US" b="1" i="0" u="none" strike="noStrike" kern="1200" cap="none" spc="0" normalizeH="0" baseline="0" noProof="0" dirty="0">
                <a:ln>
                  <a:noFill/>
                </a:ln>
                <a:solidFill>
                  <a:srgbClr val="1A3668">
                    <a:lumMod val="75000"/>
                  </a:srgbClr>
                </a:solidFill>
                <a:effectLst/>
                <a:uLnTx/>
                <a:uFillTx/>
              </a:rPr>
              <a:t>hospitals</a:t>
            </a:r>
          </a:p>
          <a:p>
            <a:pPr marR="146050" lvl="1">
              <a:lnSpc>
                <a:spcPct val="107000"/>
              </a:lnSpc>
              <a:spcBef>
                <a:spcPts val="0"/>
              </a:spcBef>
              <a:spcAft>
                <a:spcPts val="800"/>
              </a:spcAft>
              <a:defRPr/>
            </a:pPr>
            <a:r>
              <a:rPr lang="en-US" b="1" dirty="0">
                <a:solidFill>
                  <a:srgbClr val="1A3668">
                    <a:lumMod val="75000"/>
                  </a:srgbClr>
                </a:solidFill>
              </a:rPr>
              <a:t>4</a:t>
            </a:r>
            <a:r>
              <a:rPr kumimoji="0" lang="en-US" b="1" i="0" u="none" strike="noStrike" kern="1200" cap="none" spc="0" normalizeH="0" baseline="0" noProof="0" dirty="0">
                <a:ln>
                  <a:noFill/>
                </a:ln>
                <a:solidFill>
                  <a:srgbClr val="1A3668">
                    <a:lumMod val="75000"/>
                  </a:srgbClr>
                </a:solidFill>
                <a:effectLst/>
                <a:uLnTx/>
                <a:uFillTx/>
              </a:rPr>
              <a:t> health systems</a:t>
            </a:r>
          </a:p>
          <a:p>
            <a:pPr marR="146050" lvl="1">
              <a:lnSpc>
                <a:spcPct val="107000"/>
              </a:lnSpc>
              <a:spcBef>
                <a:spcPts val="0"/>
              </a:spcBef>
              <a:spcAft>
                <a:spcPts val="800"/>
              </a:spcAft>
              <a:defRPr/>
            </a:pPr>
            <a:r>
              <a:rPr kumimoji="0" lang="en-US" b="1" i="0" u="none" strike="noStrike" kern="1200" cap="none" spc="0" normalizeH="0" baseline="0" noProof="0" dirty="0">
                <a:ln>
                  <a:noFill/>
                </a:ln>
                <a:solidFill>
                  <a:srgbClr val="1A3668">
                    <a:lumMod val="75000"/>
                  </a:srgbClr>
                </a:solidFill>
                <a:effectLst/>
                <a:uLnTx/>
                <a:uFillTx/>
              </a:rPr>
              <a:t>214 individuals</a:t>
            </a:r>
          </a:p>
          <a:p>
            <a:pPr marL="457200" lvl="1" indent="0" algn="ctr">
              <a:lnSpc>
                <a:spcPct val="150000"/>
              </a:lnSpc>
              <a:spcBef>
                <a:spcPts val="1200"/>
              </a:spcBef>
              <a:buNone/>
            </a:pPr>
            <a:r>
              <a:rPr lang="en-US" b="1" dirty="0">
                <a:solidFill>
                  <a:schemeClr val="bg1"/>
                </a:solidFill>
              </a:rPr>
              <a:t>Campaign deadline: Sept. 30</a:t>
            </a:r>
          </a:p>
          <a:p>
            <a:pPr marL="457200" lvl="1" indent="0">
              <a:lnSpc>
                <a:spcPct val="100000"/>
              </a:lnSpc>
              <a:spcBef>
                <a:spcPts val="1200"/>
              </a:spcBef>
              <a:buNone/>
            </a:pPr>
            <a:r>
              <a:rPr lang="en-US" sz="1600" b="1" dirty="0">
                <a:solidFill>
                  <a:schemeClr val="tx1">
                    <a:lumMod val="50000"/>
                  </a:schemeClr>
                </a:solidFill>
                <a:latin typeface="+mn-lt"/>
              </a:rPr>
              <a:t>*as of Aug. 15</a:t>
            </a:r>
          </a:p>
          <a:p>
            <a:pPr marL="457200" lvl="1" indent="0" algn="ctr">
              <a:lnSpc>
                <a:spcPct val="150000"/>
              </a:lnSpc>
              <a:buNone/>
            </a:pPr>
            <a:endParaRPr kumimoji="0" lang="en-US" sz="2400" b="0" i="0" u="none" strike="noStrike" kern="1200" cap="none" spc="0" normalizeH="0" baseline="0" noProof="0" dirty="0">
              <a:ln>
                <a:noFill/>
              </a:ln>
              <a:solidFill>
                <a:srgbClr val="1A3668"/>
              </a:solidFill>
              <a:effectLst/>
              <a:uLnTx/>
              <a:uFillTx/>
              <a:latin typeface="+mn-lt"/>
              <a:ea typeface="+mn-ea"/>
              <a:cs typeface="+mn-cs"/>
            </a:endParaRPr>
          </a:p>
          <a:p>
            <a:endParaRPr lang="en-US" dirty="0"/>
          </a:p>
        </p:txBody>
      </p:sp>
      <p:sp>
        <p:nvSpPr>
          <p:cNvPr id="12" name="Rectangle 11">
            <a:extLst>
              <a:ext uri="{FF2B5EF4-FFF2-40B4-BE49-F238E27FC236}">
                <a16:creationId xmlns:a16="http://schemas.microsoft.com/office/drawing/2014/main" id="{58C2D2BB-289F-438A-AD97-B1723881CB02}"/>
              </a:ext>
            </a:extLst>
          </p:cNvPr>
          <p:cNvSpPr/>
          <p:nvPr/>
        </p:nvSpPr>
        <p:spPr>
          <a:xfrm>
            <a:off x="685528" y="5938877"/>
            <a:ext cx="104232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A3668"/>
                </a:solidFill>
                <a:effectLst/>
                <a:uLnTx/>
                <a:uFillTx/>
                <a:latin typeface="Calibri" panose="020F0502020204030204"/>
                <a:ea typeface="+mn-ea"/>
                <a:cs typeface="+mn-cs"/>
              </a:rPr>
              <a:t>Contributions or gifts to the IHA PAC are not deductible as charitable contributions for tax purposes. All contributions are voluntary and have no impact on your job status, performance review, compensation or employment. Any giving guidance is merely a suggestion. Any amount given or the decision not to give will not advantage or disadvantage you. Federal law requires us to use our best efforts to collect and report the name, mailing address, occupation and name of employer of individuals whose contributions exceed $200 in a calendar year January-December.</a:t>
            </a:r>
          </a:p>
        </p:txBody>
      </p:sp>
      <p:pic>
        <p:nvPicPr>
          <p:cNvPr id="5" name="Picture 4" descr="A close up of a sign&#10;&#10;Description automatically generated">
            <a:extLst>
              <a:ext uri="{FF2B5EF4-FFF2-40B4-BE49-F238E27FC236}">
                <a16:creationId xmlns:a16="http://schemas.microsoft.com/office/drawing/2014/main" id="{7B21864D-C5D8-4583-97EA-A49DD7DAD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28" y="583321"/>
            <a:ext cx="3575574" cy="1016086"/>
          </a:xfrm>
          <a:prstGeom prst="rect">
            <a:avLst/>
          </a:prstGeom>
        </p:spPr>
      </p:pic>
      <p:sp>
        <p:nvSpPr>
          <p:cNvPr id="3" name="TextBox 2">
            <a:extLst>
              <a:ext uri="{FF2B5EF4-FFF2-40B4-BE49-F238E27FC236}">
                <a16:creationId xmlns:a16="http://schemas.microsoft.com/office/drawing/2014/main" id="{B84F4584-BC20-A738-4CE9-8FDAF5F71D3C}"/>
              </a:ext>
            </a:extLst>
          </p:cNvPr>
          <p:cNvSpPr txBox="1"/>
          <p:nvPr/>
        </p:nvSpPr>
        <p:spPr>
          <a:xfrm>
            <a:off x="4261102" y="737421"/>
            <a:ext cx="7447141" cy="707886"/>
          </a:xfrm>
          <a:prstGeom prst="rect">
            <a:avLst/>
          </a:prstGeom>
          <a:noFill/>
        </p:spPr>
        <p:txBody>
          <a:bodyPr wrap="square">
            <a:spAutoFit/>
          </a:bodyPr>
          <a:lstStyle/>
          <a:p>
            <a:pPr marL="457200" marR="0" lvl="1" indent="0"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4000" b="1" dirty="0">
                <a:solidFill>
                  <a:srgbClr val="1A3668"/>
                </a:solidFill>
                <a:latin typeface="Arial" panose="020B0604020202020204" pitchFamily="34" charset="0"/>
                <a:cs typeface="Arial" panose="020B0604020202020204" pitchFamily="34" charset="0"/>
              </a:rPr>
              <a:t>Current Statewide Total</a:t>
            </a:r>
            <a:endPar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844045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3523-2DEE-4C72-83A7-66B7EAD944A0}"/>
              </a:ext>
            </a:extLst>
          </p:cNvPr>
          <p:cNvSpPr>
            <a:spLocks noGrp="1"/>
          </p:cNvSpPr>
          <p:nvPr>
            <p:ph type="title"/>
          </p:nvPr>
        </p:nvSpPr>
        <p:spPr>
          <a:xfrm>
            <a:off x="838200" y="241754"/>
            <a:ext cx="10515600" cy="1325563"/>
          </a:xfrm>
        </p:spPr>
        <p:txBody>
          <a:bodyPr/>
          <a:lstStyle/>
          <a:p>
            <a:r>
              <a:rPr lang="en-US" dirty="0"/>
              <a:t>General Election November 8th</a:t>
            </a:r>
          </a:p>
        </p:txBody>
      </p:sp>
      <p:sp>
        <p:nvSpPr>
          <p:cNvPr id="3" name="Content Placeholder 2">
            <a:extLst>
              <a:ext uri="{FF2B5EF4-FFF2-40B4-BE49-F238E27FC236}">
                <a16:creationId xmlns:a16="http://schemas.microsoft.com/office/drawing/2014/main" id="{04DDA9F3-6BFB-4399-8354-C353179E90AA}"/>
              </a:ext>
            </a:extLst>
          </p:cNvPr>
          <p:cNvSpPr>
            <a:spLocks noGrp="1"/>
          </p:cNvSpPr>
          <p:nvPr>
            <p:ph sz="half" idx="1"/>
          </p:nvPr>
        </p:nvSpPr>
        <p:spPr>
          <a:xfrm>
            <a:off x="838200" y="1661526"/>
            <a:ext cx="10515600" cy="4351338"/>
          </a:xfrm>
        </p:spPr>
        <p:txBody>
          <a:bodyPr>
            <a:normAutofit/>
          </a:bodyPr>
          <a:lstStyle/>
          <a:p>
            <a:pPr marL="0" indent="0">
              <a:buNone/>
            </a:pPr>
            <a:r>
              <a:rPr lang="en-US" sz="3200" dirty="0"/>
              <a:t>Goal – elect hospital CHAMPIONS!</a:t>
            </a:r>
            <a:endParaRPr lang="en-US" sz="2800" dirty="0"/>
          </a:p>
          <a:p>
            <a:pPr lvl="2">
              <a:spcBef>
                <a:spcPts val="1200"/>
              </a:spcBef>
              <a:spcAft>
                <a:spcPts val="600"/>
              </a:spcAft>
            </a:pPr>
            <a:r>
              <a:rPr lang="en-US" sz="2400" dirty="0"/>
              <a:t>6 open Senate races</a:t>
            </a:r>
          </a:p>
          <a:p>
            <a:pPr lvl="2">
              <a:spcBef>
                <a:spcPts val="1200"/>
              </a:spcBef>
              <a:spcAft>
                <a:spcPts val="600"/>
              </a:spcAft>
            </a:pPr>
            <a:r>
              <a:rPr lang="en-US" sz="2400" dirty="0"/>
              <a:t>32 open House races</a:t>
            </a:r>
          </a:p>
          <a:p>
            <a:pPr lvl="1">
              <a:spcBef>
                <a:spcPts val="1200"/>
              </a:spcBef>
              <a:spcAft>
                <a:spcPts val="600"/>
              </a:spcAft>
            </a:pPr>
            <a:r>
              <a:rPr lang="en-US" sz="2800" dirty="0"/>
              <a:t>Five candidates have hospital/health care experience</a:t>
            </a:r>
          </a:p>
          <a:p>
            <a:pPr lvl="1"/>
            <a:endParaRPr lang="en-US" dirty="0"/>
          </a:p>
        </p:txBody>
      </p:sp>
    </p:spTree>
    <p:extLst>
      <p:ext uri="{BB962C8B-B14F-4D97-AF65-F5344CB8AC3E}">
        <p14:creationId xmlns:p14="http://schemas.microsoft.com/office/powerpoint/2010/main" val="292921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DB3C5-169C-EDAF-7054-C9F0F16CCA76}"/>
              </a:ext>
            </a:extLst>
          </p:cNvPr>
          <p:cNvSpPr>
            <a:spLocks noGrp="1"/>
          </p:cNvSpPr>
          <p:nvPr>
            <p:ph type="title"/>
          </p:nvPr>
        </p:nvSpPr>
        <p:spPr>
          <a:xfrm>
            <a:off x="838200" y="256268"/>
            <a:ext cx="10515600" cy="1325563"/>
          </a:xfrm>
        </p:spPr>
        <p:txBody>
          <a:bodyPr/>
          <a:lstStyle/>
          <a:p>
            <a:r>
              <a:rPr lang="en-US" dirty="0"/>
              <a:t>Top issues for IHA Members	</a:t>
            </a:r>
          </a:p>
        </p:txBody>
      </p:sp>
      <p:sp>
        <p:nvSpPr>
          <p:cNvPr id="3" name="Content Placeholder 2">
            <a:extLst>
              <a:ext uri="{FF2B5EF4-FFF2-40B4-BE49-F238E27FC236}">
                <a16:creationId xmlns:a16="http://schemas.microsoft.com/office/drawing/2014/main" id="{D498424D-0794-0ECC-BFD7-3A364E22670E}"/>
              </a:ext>
            </a:extLst>
          </p:cNvPr>
          <p:cNvSpPr>
            <a:spLocks noGrp="1"/>
          </p:cNvSpPr>
          <p:nvPr>
            <p:ph idx="1"/>
          </p:nvPr>
        </p:nvSpPr>
        <p:spPr>
          <a:xfrm>
            <a:off x="1478643" y="1444625"/>
            <a:ext cx="9234714" cy="4426404"/>
          </a:xfrm>
        </p:spPr>
        <p:txBody>
          <a:bodyPr/>
          <a:lstStyle/>
          <a:p>
            <a:r>
              <a:rPr lang="en-US" sz="3600" dirty="0"/>
              <a:t>Workforce </a:t>
            </a:r>
          </a:p>
          <a:p>
            <a:r>
              <a:rPr lang="en-US" sz="3600" dirty="0"/>
              <a:t>Tort reform</a:t>
            </a:r>
          </a:p>
          <a:p>
            <a:r>
              <a:rPr lang="en-US" sz="3600" dirty="0"/>
              <a:t>Medicaid</a:t>
            </a:r>
          </a:p>
          <a:p>
            <a:r>
              <a:rPr lang="en-US" sz="3600" dirty="0"/>
              <a:t>Certificate of Need</a:t>
            </a:r>
          </a:p>
          <a:p>
            <a:r>
              <a:rPr lang="en-US" sz="3600" dirty="0"/>
              <a:t>Behavioral health</a:t>
            </a:r>
          </a:p>
          <a:p>
            <a:r>
              <a:rPr lang="en-US" sz="3600" dirty="0"/>
              <a:t>Pharmacy issues (PBMs + 340B)</a:t>
            </a:r>
          </a:p>
          <a:p>
            <a:r>
              <a:rPr lang="en-US" sz="3600" dirty="0"/>
              <a:t>Maternal health / lay midwives</a:t>
            </a:r>
          </a:p>
        </p:txBody>
      </p:sp>
    </p:spTree>
    <p:extLst>
      <p:ext uri="{BB962C8B-B14F-4D97-AF65-F5344CB8AC3E}">
        <p14:creationId xmlns:p14="http://schemas.microsoft.com/office/powerpoint/2010/main" val="3637560052"/>
      </p:ext>
    </p:extLst>
  </p:cSld>
  <p:clrMapOvr>
    <a:masterClrMapping/>
  </p:clrMapOvr>
</p:sld>
</file>

<file path=ppt/theme/theme1.xml><?xml version="1.0" encoding="utf-8"?>
<a:theme xmlns:a="http://schemas.openxmlformats.org/drawingml/2006/main" name="Gray Swoosh Footer">
  <a:themeElements>
    <a:clrScheme name="IHA Power Point Theme Colors">
      <a:dk1>
        <a:srgbClr val="1A3668"/>
      </a:dk1>
      <a:lt1>
        <a:srgbClr val="AA1F2E"/>
      </a:lt1>
      <a:dk2>
        <a:srgbClr val="000000"/>
      </a:dk2>
      <a:lt2>
        <a:srgbClr val="E5E6E6"/>
      </a:lt2>
      <a:accent1>
        <a:srgbClr val="7F7F7F"/>
      </a:accent1>
      <a:accent2>
        <a:srgbClr val="FFFFFF"/>
      </a:accent2>
      <a:accent3>
        <a:srgbClr val="50A5AF"/>
      </a:accent3>
      <a:accent4>
        <a:srgbClr val="1F1F4C"/>
      </a:accent4>
      <a:accent5>
        <a:srgbClr val="6C1214"/>
      </a:accent5>
      <a:accent6>
        <a:srgbClr val="555555"/>
      </a:accent6>
      <a:hlink>
        <a:srgbClr val="50A5AF"/>
      </a:hlink>
      <a:folHlink>
        <a:srgbClr val="1A36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APowerPoint_2020 PAC" id="{CABC1DD5-FF46-441D-8701-9B4E1562EA9C}" vid="{3E117B2B-BAD3-4E29-935C-48CCAC9AC0A7}"/>
    </a:ext>
  </a:extLst>
</a:theme>
</file>

<file path=ppt/theme/theme2.xml><?xml version="1.0" encoding="utf-8"?>
<a:theme xmlns:a="http://schemas.openxmlformats.org/drawingml/2006/main" name="3_Gray Swoosh Footer">
  <a:themeElements>
    <a:clrScheme name="IHA Power Point Theme Colors">
      <a:dk1>
        <a:srgbClr val="1A3668"/>
      </a:dk1>
      <a:lt1>
        <a:srgbClr val="AA1F2E"/>
      </a:lt1>
      <a:dk2>
        <a:srgbClr val="000000"/>
      </a:dk2>
      <a:lt2>
        <a:srgbClr val="E5E6E6"/>
      </a:lt2>
      <a:accent1>
        <a:srgbClr val="7F7F7F"/>
      </a:accent1>
      <a:accent2>
        <a:srgbClr val="FFFFFF"/>
      </a:accent2>
      <a:accent3>
        <a:srgbClr val="50A5AF"/>
      </a:accent3>
      <a:accent4>
        <a:srgbClr val="1F1F4C"/>
      </a:accent4>
      <a:accent5>
        <a:srgbClr val="6C1214"/>
      </a:accent5>
      <a:accent6>
        <a:srgbClr val="555555"/>
      </a:accent6>
      <a:hlink>
        <a:srgbClr val="50A5AF"/>
      </a:hlink>
      <a:folHlink>
        <a:srgbClr val="1A36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F151775-F623-49B0-9D5A-845395D9E467}" vid="{A3E79970-25D9-4A8D-86BB-DE14D7D5FA2C}"/>
    </a:ext>
  </a:extLst>
</a:theme>
</file>

<file path=ppt/theme/theme3.xml><?xml version="1.0" encoding="utf-8"?>
<a:theme xmlns:a="http://schemas.openxmlformats.org/drawingml/2006/main" name="5_Gray Swoosh Footer">
  <a:themeElements>
    <a:clrScheme name="IHA Power Point Theme Colors">
      <a:dk1>
        <a:srgbClr val="1A3668"/>
      </a:dk1>
      <a:lt1>
        <a:srgbClr val="AA1F2E"/>
      </a:lt1>
      <a:dk2>
        <a:srgbClr val="000000"/>
      </a:dk2>
      <a:lt2>
        <a:srgbClr val="E5E6E6"/>
      </a:lt2>
      <a:accent1>
        <a:srgbClr val="7F7F7F"/>
      </a:accent1>
      <a:accent2>
        <a:srgbClr val="FFFFFF"/>
      </a:accent2>
      <a:accent3>
        <a:srgbClr val="50A5AF"/>
      </a:accent3>
      <a:accent4>
        <a:srgbClr val="1F1F4C"/>
      </a:accent4>
      <a:accent5>
        <a:srgbClr val="6C1214"/>
      </a:accent5>
      <a:accent6>
        <a:srgbClr val="555555"/>
      </a:accent6>
      <a:hlink>
        <a:srgbClr val="50A5AF"/>
      </a:hlink>
      <a:folHlink>
        <a:srgbClr val="1A36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HAPowerPointTemplate_Staff use" id="{3AC518BD-7938-482B-BE29-1D5EF5190B7C}" vid="{C25337E7-CD4B-46B8-AEEE-ACDCED6041D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BF924D4E9C9C41A410DFF89EAEBFA3" ma:contentTypeVersion="5" ma:contentTypeDescription="Create a new document." ma:contentTypeScope="" ma:versionID="318c249cee9d17fdac8a8b09e3435f96">
  <xsd:schema xmlns:xsd="http://www.w3.org/2001/XMLSchema" xmlns:xs="http://www.w3.org/2001/XMLSchema" xmlns:p="http://schemas.microsoft.com/office/2006/metadata/properties" xmlns:ns3="27ed78ad-dc93-41d5-8428-89fbeedd89e4" xmlns:ns4="54d0fe71-8c82-4ce0-83cc-4310a43d79cb" targetNamespace="http://schemas.microsoft.com/office/2006/metadata/properties" ma:root="true" ma:fieldsID="521a641c22b80f72be7e05e1d6cfcd06" ns3:_="" ns4:_="">
    <xsd:import namespace="27ed78ad-dc93-41d5-8428-89fbeedd89e4"/>
    <xsd:import namespace="54d0fe71-8c82-4ce0-83cc-4310a43d79c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d78ad-dc93-41d5-8428-89fbeedd89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d0fe71-8c82-4ce0-83cc-4310a43d79c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D2B8097-29FD-492C-9024-F835147BB01E}">
  <ds:schemaRefs>
    <ds:schemaRef ds:uri="http://schemas.microsoft.com/office/infopath/2007/PartnerControls"/>
    <ds:schemaRef ds:uri="http://purl.org/dc/dcmitype/"/>
    <ds:schemaRef ds:uri="27ed78ad-dc93-41d5-8428-89fbeedd89e4"/>
    <ds:schemaRef ds:uri="http://schemas.microsoft.com/office/2006/metadata/properties"/>
    <ds:schemaRef ds:uri="http://purl.org/dc/elements/1.1/"/>
    <ds:schemaRef ds:uri="http://purl.org/dc/terms/"/>
    <ds:schemaRef ds:uri="http://schemas.microsoft.com/office/2006/documentManagement/types"/>
    <ds:schemaRef ds:uri="http://schemas.openxmlformats.org/package/2006/metadata/core-properties"/>
    <ds:schemaRef ds:uri="54d0fe71-8c82-4ce0-83cc-4310a43d79cb"/>
    <ds:schemaRef ds:uri="http://www.w3.org/XML/1998/namespace"/>
  </ds:schemaRefs>
</ds:datastoreItem>
</file>

<file path=customXml/itemProps2.xml><?xml version="1.0" encoding="utf-8"?>
<ds:datastoreItem xmlns:ds="http://schemas.openxmlformats.org/officeDocument/2006/customXml" ds:itemID="{B2B59C8B-BD5C-4549-B479-90B78416C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ed78ad-dc93-41d5-8428-89fbeedd89e4"/>
    <ds:schemaRef ds:uri="54d0fe71-8c82-4ce0-83cc-4310a43d7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5950ABF-7155-449C-8DC8-16ACC8B258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IHAPowerPoint_2020 PAC</Template>
  <TotalTime>6032</TotalTime>
  <Words>1439</Words>
  <Application>Microsoft Office PowerPoint</Application>
  <PresentationFormat>Widescreen</PresentationFormat>
  <Paragraphs>164</Paragraphs>
  <Slides>11</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Calibri</vt:lpstr>
      <vt:lpstr>Helvetica Neue</vt:lpstr>
      <vt:lpstr>Symbol</vt:lpstr>
      <vt:lpstr>Helvetica Neue Light</vt:lpstr>
      <vt:lpstr>Arial</vt:lpstr>
      <vt:lpstr>Calibri Light</vt:lpstr>
      <vt:lpstr>Arial Black</vt:lpstr>
      <vt:lpstr>Gray Swoosh Footer</vt:lpstr>
      <vt:lpstr>3_Gray Swoosh Footer</vt:lpstr>
      <vt:lpstr>5_Gray Swoosh Footer</vt:lpstr>
      <vt:lpstr> </vt:lpstr>
      <vt:lpstr>Member Contributions and Resulting Candidate Support</vt:lpstr>
      <vt:lpstr>IHA PAC Total Raised vs. Goal</vt:lpstr>
      <vt:lpstr>How the IHA PAC measures up </vt:lpstr>
      <vt:lpstr>How the IHA PAC measures up</vt:lpstr>
      <vt:lpstr>PowerPoint Presentation</vt:lpstr>
      <vt:lpstr>PowerPoint Presentation</vt:lpstr>
      <vt:lpstr>General Election November 8th</vt:lpstr>
      <vt:lpstr>Top issues for IHA Members </vt:lpstr>
      <vt:lpstr>Investing in the IHA PAC ensures Iowa hospitals have a strong voice at the Capitol!</vt:lpstr>
      <vt:lpstr>Donate Online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text below needs to be at the bottom of each slide except title and last slide.</dc:title>
  <dc:creator>Borchard,Craig</dc:creator>
  <cp:lastModifiedBy>Strike, Roxanne</cp:lastModifiedBy>
  <cp:revision>149</cp:revision>
  <cp:lastPrinted>2021-08-24T15:48:09Z</cp:lastPrinted>
  <dcterms:created xsi:type="dcterms:W3CDTF">2020-08-11T18:53:12Z</dcterms:created>
  <dcterms:modified xsi:type="dcterms:W3CDTF">2022-08-15T17:36:26Z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0x010100B3BF924D4E9C9C41A410DFF89EAEBFA3</vt:lpwstr>
  </property>
</Properties>
</file>