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36">
          <p15:clr>
            <a:srgbClr val="000000"/>
          </p15:clr>
        </p15:guide>
        <p15:guide id="3" pos="7344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4" roundtripDataSignature="AMtx7mjqvk3apC+SgX/wvPz6GgosgJJw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36"/>
        <p:guide pos="734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24" Type="http://customschemas.google.com/relationships/presentationmetadata" Target="metadata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9" name="Google Shape;4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2128d13d7_0_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1" name="Google Shape;131;gf2128d13d7_0_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gf2128d13d7_0_57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2128d13d7_0_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2" name="Google Shape;142;gf2128d13d7_0_4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gf2128d13d7_0_47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2128d13d7_0_8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0" name="Google Shape;160;gf2128d13d7_0_8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gf2128d13d7_0_84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78" name="Google Shape;17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p8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f2128d13d7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56" name="Google Shape;56;gf2128d13d7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gf2128d13d7_0_9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2128d13d7_0_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4" name="Google Shape;74;gf2128d13d7_0_6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" name="Google Shape;75;gf2128d13d7_0_68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2128d13d7_0_7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3" name="Google Shape;83;gf2128d13d7_0_7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gf2128d13d7_0_76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2128d13d7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2" name="Google Shape;92;gf2128d13d7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gf2128d13d7_0_18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2128d13d7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1" name="Google Shape;101;gf2128d13d7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f2128d13d7_0_27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2128d13d7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1" name="Google Shape;111;gf2128d13d7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gf2128d13d7_0_36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2128d13d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1" name="Google Shape;121;gf2128d13d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gf2128d13d7_0_0:notes"/>
          <p:cNvSpPr txBox="1"/>
          <p:nvPr/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B">
  <p:cSld name="Title Slide: B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/>
          <p:nvPr>
            <p:ph type="ctrTitle"/>
          </p:nvPr>
        </p:nvSpPr>
        <p:spPr>
          <a:xfrm>
            <a:off x="533400" y="3769690"/>
            <a:ext cx="5486400" cy="18146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5"/>
          <p:cNvSpPr txBox="1"/>
          <p:nvPr>
            <p:ph idx="1" type="subTitle"/>
          </p:nvPr>
        </p:nvSpPr>
        <p:spPr>
          <a:xfrm>
            <a:off x="533400" y="5784572"/>
            <a:ext cx="5486400" cy="7307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lvl="1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5"/>
          <p:cNvSpPr txBox="1"/>
          <p:nvPr>
            <p:ph idx="2" type="body"/>
          </p:nvPr>
        </p:nvSpPr>
        <p:spPr>
          <a:xfrm>
            <a:off x="9144000" y="457200"/>
            <a:ext cx="2404872" cy="1828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-Column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7"/>
          <p:cNvSpPr txBox="1"/>
          <p:nvPr>
            <p:ph idx="1" type="body"/>
          </p:nvPr>
        </p:nvSpPr>
        <p:spPr>
          <a:xfrm>
            <a:off x="457200" y="1647825"/>
            <a:ext cx="11274425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30" name="Google Shape;30;p27"/>
          <p:cNvSpPr txBox="1"/>
          <p:nvPr>
            <p:ph idx="10" type="dt"/>
          </p:nvPr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7"/>
          <p:cNvSpPr txBox="1"/>
          <p:nvPr>
            <p:ph idx="11" type="ftr"/>
          </p:nvPr>
        </p:nvSpPr>
        <p:spPr>
          <a:xfrm>
            <a:off x="3686175" y="6502400"/>
            <a:ext cx="5029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7"/>
          <p:cNvSpPr txBox="1"/>
          <p:nvPr>
            <p:ph idx="12" type="sldNum"/>
          </p:nvPr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: White">
  <p:cSld name="End Slide: Whit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/>
          <p:nvPr>
            <p:ph type="title"/>
          </p:nvPr>
        </p:nvSpPr>
        <p:spPr>
          <a:xfrm>
            <a:off x="533400" y="2165519"/>
            <a:ext cx="7801131" cy="953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accent2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9"/>
          <p:cNvSpPr txBox="1"/>
          <p:nvPr>
            <p:ph idx="1" type="body"/>
          </p:nvPr>
        </p:nvSpPr>
        <p:spPr>
          <a:xfrm>
            <a:off x="533400" y="3425186"/>
            <a:ext cx="7800975" cy="1971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29"/>
          <p:cNvSpPr txBox="1"/>
          <p:nvPr>
            <p:ph idx="10" type="dt"/>
          </p:nvPr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9"/>
          <p:cNvSpPr txBox="1"/>
          <p:nvPr>
            <p:ph idx="11" type="ftr"/>
          </p:nvPr>
        </p:nvSpPr>
        <p:spPr>
          <a:xfrm>
            <a:off x="3686175" y="6502400"/>
            <a:ext cx="5029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9"/>
          <p:cNvSpPr txBox="1"/>
          <p:nvPr>
            <p:ph idx="12" type="sldNum"/>
          </p:nvPr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11150" y="6357937"/>
            <a:ext cx="1465262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962" y="119062"/>
            <a:ext cx="2162175" cy="730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4"/>
          <p:cNvSpPr txBox="1"/>
          <p:nvPr>
            <p:ph idx="1" type="body"/>
          </p:nvPr>
        </p:nvSpPr>
        <p:spPr>
          <a:xfrm>
            <a:off x="457200" y="1647825"/>
            <a:ext cx="11274425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11150" y="6357937"/>
            <a:ext cx="1465262" cy="495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26"/>
          <p:cNvCxnSpPr/>
          <p:nvPr/>
        </p:nvCxnSpPr>
        <p:spPr>
          <a:xfrm>
            <a:off x="0" y="6356350"/>
            <a:ext cx="121920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" name="Google Shape;22;p26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6"/>
          <p:cNvSpPr txBox="1"/>
          <p:nvPr>
            <p:ph idx="1" type="body"/>
          </p:nvPr>
        </p:nvSpPr>
        <p:spPr>
          <a:xfrm>
            <a:off x="457200" y="1647825"/>
            <a:ext cx="11274425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6"/>
          <p:cNvSpPr txBox="1"/>
          <p:nvPr>
            <p:ph idx="10" type="dt"/>
          </p:nvPr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26"/>
          <p:cNvSpPr txBox="1"/>
          <p:nvPr>
            <p:ph idx="11" type="ftr"/>
          </p:nvPr>
        </p:nvSpPr>
        <p:spPr>
          <a:xfrm>
            <a:off x="3686175" y="6502400"/>
            <a:ext cx="5029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26"/>
          <p:cNvSpPr txBox="1"/>
          <p:nvPr>
            <p:ph idx="12" type="sldNum"/>
          </p:nvPr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2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11150" y="6357937"/>
            <a:ext cx="1465262" cy="495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" name="Google Shape;35;p28"/>
          <p:cNvCxnSpPr/>
          <p:nvPr/>
        </p:nvCxnSpPr>
        <p:spPr>
          <a:xfrm>
            <a:off x="0" y="6356350"/>
            <a:ext cx="121920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" name="Google Shape;36;p28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28"/>
          <p:cNvSpPr txBox="1"/>
          <p:nvPr>
            <p:ph idx="1" type="body"/>
          </p:nvPr>
        </p:nvSpPr>
        <p:spPr>
          <a:xfrm>
            <a:off x="457200" y="1647825"/>
            <a:ext cx="11274425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28"/>
          <p:cNvSpPr txBox="1"/>
          <p:nvPr>
            <p:ph idx="10" type="dt"/>
          </p:nvPr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28"/>
          <p:cNvSpPr txBox="1"/>
          <p:nvPr>
            <p:ph idx="11" type="ftr"/>
          </p:nvPr>
        </p:nvSpPr>
        <p:spPr>
          <a:xfrm>
            <a:off x="3686175" y="6502400"/>
            <a:ext cx="5029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>
            <p:ph type="ctrTitle"/>
          </p:nvPr>
        </p:nvSpPr>
        <p:spPr>
          <a:xfrm>
            <a:off x="533400" y="3770312"/>
            <a:ext cx="6672262" cy="1462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4000"/>
              <a:t>Patient Care Management for Critical Care Patients</a:t>
            </a:r>
            <a:b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52" name="Google Shape;52;p1"/>
          <p:cNvSpPr txBox="1"/>
          <p:nvPr>
            <p:ph idx="1" type="subTitle"/>
          </p:nvPr>
        </p:nvSpPr>
        <p:spPr>
          <a:xfrm>
            <a:off x="621650" y="5437050"/>
            <a:ext cx="5398200" cy="10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/>
              <a:t>Julie Tuel, MSN, RN, CCRN-CMC, SCRN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/>
              <a:t>Market Director of Critical Care Services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/>
              <a:t>Brad Wilson,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/>
              <a:t>Director of Respiratory Therapy</a:t>
            </a:r>
            <a:endParaRPr/>
          </a:p>
        </p:txBody>
      </p:sp>
      <p:sp>
        <p:nvSpPr>
          <p:cNvPr id="53" name="Google Shape;53;p1"/>
          <p:cNvSpPr txBox="1"/>
          <p:nvPr>
            <p:ph idx="2" type="body"/>
          </p:nvPr>
        </p:nvSpPr>
        <p:spPr>
          <a:xfrm>
            <a:off x="8870950" y="457200"/>
            <a:ext cx="2989800" cy="8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MercyOne-Des Moines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/>
              <a:t>Critical Care Service Line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2128d13d7_0_57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Delirium</a:t>
            </a:r>
            <a:r>
              <a:rPr lang="en-US"/>
              <a:t> Management</a:t>
            </a:r>
            <a:endParaRPr/>
          </a:p>
        </p:txBody>
      </p:sp>
      <p:sp>
        <p:nvSpPr>
          <p:cNvPr id="135" name="Google Shape;135;gf2128d13d7_0_57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Assess Q 12 hours</a:t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36" name="Google Shape;136;gf2128d13d7_0_57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f2128d13d7_0_57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Google Shape;138;gf2128d13d7_0_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26923075" y="3182850"/>
            <a:ext cx="37732500" cy="51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f2128d13d7_0_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5924" y="287800"/>
            <a:ext cx="4538200" cy="5859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2128d13d7_0_47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D=Delirium Prevention</a:t>
            </a:r>
            <a:endParaRPr/>
          </a:p>
        </p:txBody>
      </p:sp>
      <p:sp>
        <p:nvSpPr>
          <p:cNvPr id="146" name="Google Shape;146;gf2128d13d7_0_47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2 types: 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Hyperactive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Hypoactive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Mixed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No approved treatment, prevention is best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Maintain day and night environments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Nights: Lights off, decrease stimulation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Days: lights on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Limit </a:t>
            </a:r>
            <a:r>
              <a:rPr lang="en-US" sz="2000"/>
              <a:t>sedation</a:t>
            </a:r>
            <a:r>
              <a:rPr lang="en-US" sz="2000"/>
              <a:t> as much as possible</a:t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47" name="Google Shape;147;gf2128d13d7_0_47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f2128d13d7_0_47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gf2128d13d7_0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26923075" y="3182850"/>
            <a:ext cx="37732500" cy="51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Early Mobility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5" name="Google Shape;155;p4"/>
          <p:cNvSpPr txBox="1"/>
          <p:nvPr>
            <p:ph idx="1" type="body"/>
          </p:nvPr>
        </p:nvSpPr>
        <p:spPr>
          <a:xfrm>
            <a:off x="457200" y="1647825"/>
            <a:ext cx="11274425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Increase mobility as able</a:t>
            </a:r>
            <a:endParaRPr sz="2400"/>
          </a:p>
        </p:txBody>
      </p:sp>
      <p:sp>
        <p:nvSpPr>
          <p:cNvPr id="156" name="Google Shape;156;p4"/>
          <p:cNvSpPr txBox="1"/>
          <p:nvPr/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f2128d13d7_0_84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F=Family Presence</a:t>
            </a:r>
            <a:endParaRPr/>
          </a:p>
        </p:txBody>
      </p:sp>
      <p:sp>
        <p:nvSpPr>
          <p:cNvPr id="164" name="Google Shape;164;gf2128d13d7_0_84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Increase presence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Better outcomes for patient and family</a:t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65" name="Google Shape;165;gf2128d13d7_0_84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f2128d13d7_0_84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f2128d13d7_0_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26923075" y="3182850"/>
            <a:ext cx="37732500" cy="51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Additional Airway Management Resources</a:t>
            </a:r>
            <a:endParaRPr/>
          </a:p>
        </p:txBody>
      </p:sp>
      <p:sp>
        <p:nvSpPr>
          <p:cNvPr id="173" name="Google Shape;173;p5"/>
          <p:cNvSpPr txBox="1"/>
          <p:nvPr>
            <p:ph idx="1" type="body"/>
          </p:nvPr>
        </p:nvSpPr>
        <p:spPr>
          <a:xfrm>
            <a:off x="365100" y="1045975"/>
            <a:ext cx="11366400" cy="47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/>
              <a:t>Airvo/Vapotherm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Risk for silent aspiration if flow greater than 40 liters</a:t>
            </a:r>
            <a:endParaRPr/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Swallow evaluation, FEES study</a:t>
            </a:r>
            <a:endParaRPr/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May need enteral nutrition</a:t>
            </a:r>
            <a:endParaRPr/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/>
              <a:t>Proning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Non intubated-encourage patient to self prone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Intubated-requires at least 4 health care providers (one provider)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/>
              <a:t>16 hours proned and then unprone</a:t>
            </a:r>
            <a:endParaRPr/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○"/>
            </a:pPr>
            <a:r>
              <a:rPr lang="en-US"/>
              <a:t>Reposition head every hour while proned and turn patient every 2 hours</a:t>
            </a:r>
            <a:endParaRPr/>
          </a:p>
        </p:txBody>
      </p:sp>
      <p:sp>
        <p:nvSpPr>
          <p:cNvPr id="174" name="Google Shape;174;p5"/>
          <p:cNvSpPr txBox="1"/>
          <p:nvPr/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5"/>
          <p:cNvSpPr txBox="1"/>
          <p:nvPr/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"/>
          <p:cNvSpPr txBox="1"/>
          <p:nvPr>
            <p:ph type="title"/>
          </p:nvPr>
        </p:nvSpPr>
        <p:spPr>
          <a:xfrm>
            <a:off x="457200" y="457200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182" name="Google Shape;182;p8"/>
          <p:cNvSpPr txBox="1"/>
          <p:nvPr>
            <p:ph idx="1" type="body"/>
          </p:nvPr>
        </p:nvSpPr>
        <p:spPr>
          <a:xfrm>
            <a:off x="333375" y="1258887"/>
            <a:ext cx="11274425" cy="5057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8"/>
          <p:cNvSpPr txBox="1"/>
          <p:nvPr/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8"/>
          <p:cNvSpPr txBox="1"/>
          <p:nvPr/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"/>
          <p:cNvSpPr txBox="1"/>
          <p:nvPr>
            <p:ph type="title"/>
          </p:nvPr>
        </p:nvSpPr>
        <p:spPr>
          <a:xfrm>
            <a:off x="533400" y="2165350"/>
            <a:ext cx="7800975" cy="9540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/>
          </a:p>
        </p:txBody>
      </p:sp>
      <p:sp>
        <p:nvSpPr>
          <p:cNvPr id="190" name="Google Shape;190;p23"/>
          <p:cNvSpPr txBox="1"/>
          <p:nvPr>
            <p:ph idx="1" type="body"/>
          </p:nvPr>
        </p:nvSpPr>
        <p:spPr>
          <a:xfrm>
            <a:off x="533400" y="3425825"/>
            <a:ext cx="7800975" cy="1971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1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91" name="Google Shape;191;p23"/>
          <p:cNvSpPr txBox="1"/>
          <p:nvPr/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f2128d13d7_0_9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Standards of Care for Critical Care Patients</a:t>
            </a:r>
            <a:endParaRPr/>
          </a:p>
        </p:txBody>
      </p:sp>
      <p:sp>
        <p:nvSpPr>
          <p:cNvPr id="60" name="Google Shape;60;gf2128d13d7_0_9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ABCDEF bundle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A, B, C=Awakening and Breathing Coordination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D=Delirium Identification and Management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E=Early Mobility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F=Family</a:t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61" name="Google Shape;61;gf2128d13d7_0_9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f2128d13d7_0_9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142875" y="182562"/>
            <a:ext cx="11274425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Standards of Care for Critical Care Patients</a:t>
            </a:r>
            <a:endParaRPr/>
          </a:p>
        </p:txBody>
      </p:sp>
      <p:sp>
        <p:nvSpPr>
          <p:cNvPr id="69" name="Google Shape;69;p2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Full body assessment every 4 hours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Vitals every hour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If unstable or titrating medications, increase to Q15 minutes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Goal MAP 65 or greater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Head of Bed at 30 degrees at all times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If NPO, oral care every 4 hours and provide oral suctioning as needed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Decrease risk of aspiration pneumonia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Turn patient every 2 hours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Elevate heels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Off load weight off coccyx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Assess skin every 2 hours for breakdown, deep tissue injury</a:t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70" name="Google Shape;70;p2"/>
          <p:cNvSpPr txBox="1"/>
          <p:nvPr/>
        </p:nvSpPr>
        <p:spPr>
          <a:xfrm>
            <a:off x="8915400" y="6502400"/>
            <a:ext cx="9144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11274425" y="6502400"/>
            <a:ext cx="457200" cy="138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2128d13d7_0_68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Standards of Care for Critical Care Patients</a:t>
            </a:r>
            <a:endParaRPr/>
          </a:p>
        </p:txBody>
      </p:sp>
      <p:sp>
        <p:nvSpPr>
          <p:cNvPr id="78" name="Google Shape;78;gf2128d13d7_0_68"/>
          <p:cNvSpPr txBox="1"/>
          <p:nvPr>
            <p:ph idx="1" type="body"/>
          </p:nvPr>
        </p:nvSpPr>
        <p:spPr>
          <a:xfrm>
            <a:off x="427650" y="8002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Blood Sugar Q4 hours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Goal BS less than 180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Sliding scale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If blood sugar greater than 180 x 2 checks in 24 hours, initiate insulin gtt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Initiate tube feedings within 24 hours of intubation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NG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Check placement Q4 hours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Confirmation via KUB, not auscultation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Foley if intubated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Pericare every 4 hours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GI prophylaxis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Pepcid 20 mg BID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DVT prophylaxis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Lovenox/Heparin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SCD stockings</a:t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79" name="Google Shape;79;gf2128d13d7_0_68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f2128d13d7_0_68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2128d13d7_0_76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Standards of Care for Critical Care Patients</a:t>
            </a:r>
            <a:endParaRPr/>
          </a:p>
        </p:txBody>
      </p:sp>
      <p:sp>
        <p:nvSpPr>
          <p:cNvPr id="87" name="Google Shape;87;gf2128d13d7_0_76"/>
          <p:cNvSpPr txBox="1"/>
          <p:nvPr>
            <p:ph idx="1" type="body"/>
          </p:nvPr>
        </p:nvSpPr>
        <p:spPr>
          <a:xfrm>
            <a:off x="427650" y="8002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Restraints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Order must be renewed every 24 hours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Restraint checks every 2 hours</a:t>
            </a:r>
            <a:endParaRPr sz="2000"/>
          </a:p>
          <a:p>
            <a:pPr indent="0" lvl="0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88" name="Google Shape;88;gf2128d13d7_0_76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f2128d13d7_0_76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2128d13d7_0_18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ABC</a:t>
            </a:r>
            <a:endParaRPr/>
          </a:p>
        </p:txBody>
      </p:sp>
      <p:sp>
        <p:nvSpPr>
          <p:cNvPr id="96" name="Google Shape;96;gf2128d13d7_0_18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Awake and Breathing Coordination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Goal for as little time on ventilator as possible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Assess for vent weaning trial daily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Goal SPO2 90% or greater</a:t>
            </a:r>
            <a:endParaRPr sz="2000"/>
          </a:p>
          <a:p>
            <a:pPr indent="-355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Covid-okay with sats in the 80s</a:t>
            </a:r>
            <a:endParaRPr sz="2000"/>
          </a:p>
          <a:p>
            <a:pPr indent="-355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Need to fully allow assess patient</a:t>
            </a:r>
            <a:endParaRPr sz="2000"/>
          </a:p>
          <a:p>
            <a:pPr indent="0" lvl="0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97" name="Google Shape;97;gf2128d13d7_0_18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f2128d13d7_0_18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2128d13d7_0_27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RASS</a:t>
            </a:r>
            <a:endParaRPr/>
          </a:p>
        </p:txBody>
      </p:sp>
      <p:sp>
        <p:nvSpPr>
          <p:cNvPr id="105" name="Google Shape;105;gf2128d13d7_0_27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RASS assessment with 2 hours if sedated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Goal 0</a:t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06" name="Google Shape;106;gf2128d13d7_0_27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f2128d13d7_0_27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gf2128d13d7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3025" y="2271713"/>
            <a:ext cx="9505950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2128d13d7_0_36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CPOT</a:t>
            </a:r>
            <a:endParaRPr/>
          </a:p>
        </p:txBody>
      </p:sp>
      <p:sp>
        <p:nvSpPr>
          <p:cNvPr id="115" name="Google Shape;115;gf2128d13d7_0_36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Assess Q4 hours and PRN</a:t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16" name="Google Shape;116;gf2128d13d7_0_36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f2128d13d7_0_36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gf2128d13d7_0_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5750" y="1570600"/>
            <a:ext cx="6760499" cy="47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2128d13d7_0_0"/>
          <p:cNvSpPr txBox="1"/>
          <p:nvPr>
            <p:ph type="title"/>
          </p:nvPr>
        </p:nvSpPr>
        <p:spPr>
          <a:xfrm>
            <a:off x="142875" y="182562"/>
            <a:ext cx="11274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Sedation Management</a:t>
            </a:r>
            <a:endParaRPr/>
          </a:p>
        </p:txBody>
      </p:sp>
      <p:sp>
        <p:nvSpPr>
          <p:cNvPr id="125" name="Google Shape;125;gf2128d13d7_0_0"/>
          <p:cNvSpPr txBox="1"/>
          <p:nvPr>
            <p:ph idx="1" type="body"/>
          </p:nvPr>
        </p:nvSpPr>
        <p:spPr>
          <a:xfrm>
            <a:off x="394700" y="1096950"/>
            <a:ext cx="11336700" cy="5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No benzos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Assess for pain first</a:t>
            </a:r>
            <a:endParaRPr sz="2000"/>
          </a:p>
          <a:p>
            <a:pPr indent="-236537" lvl="2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 sz="2000"/>
              <a:t>Manage with Propofol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Must have designated IV site for Propofol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Gtt is </a:t>
            </a:r>
            <a:r>
              <a:rPr lang="en-US" sz="2000"/>
              <a:t>weight</a:t>
            </a:r>
            <a:r>
              <a:rPr lang="en-US" sz="2000"/>
              <a:t> based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Start gtt at </a:t>
            </a:r>
            <a:r>
              <a:rPr lang="en-US" sz="2000"/>
              <a:t>10 mcg/kg/min and titrate by 5 mcg/kg/min every 5 minutes until goal RASS is reached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Titrate as able, less is more 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For RASS +3 or +4, bolus with 0.2-0.4 mg/kg every 5 minutes, max 2 doses per episode of agitation. For decreased agitation, reduce dose by 5-10 mcg/kg/min every 30 minutes. Attempt dose reduction once every 4 hours </a:t>
            </a:r>
            <a:r>
              <a:rPr lang="en-US" sz="2000"/>
              <a:t>with</a:t>
            </a:r>
            <a:r>
              <a:rPr lang="en-US" sz="2000"/>
              <a:t> assessment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Risk is hypotension, if experienced, wean down gtt and reassess RASS</a:t>
            </a:r>
            <a:endParaRPr sz="2000"/>
          </a:p>
          <a:p>
            <a:pPr indent="-355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Contraindications: high triglycerides</a:t>
            </a:r>
            <a:endParaRPr sz="2000"/>
          </a:p>
          <a:p>
            <a:pPr indent="0" lvl="0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26" name="Google Shape;126;gf2128d13d7_0_0"/>
          <p:cNvSpPr txBox="1"/>
          <p:nvPr/>
        </p:nvSpPr>
        <p:spPr>
          <a:xfrm>
            <a:off x="8915400" y="6502400"/>
            <a:ext cx="914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f2128d13d7_0_0"/>
          <p:cNvSpPr txBox="1"/>
          <p:nvPr/>
        </p:nvSpPr>
        <p:spPr>
          <a:xfrm>
            <a:off x="11274425" y="6502400"/>
            <a:ext cx="4572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gf2128d13d7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26923075" y="3182850"/>
            <a:ext cx="37732500" cy="51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3_mo_ppt_16x9_v01">
  <a:themeElements>
    <a:clrScheme name="MercyOne Office Colors">
      <a:dk1>
        <a:srgbClr val="000000"/>
      </a:dk1>
      <a:lt1>
        <a:srgbClr val="FFFFFF"/>
      </a:lt1>
      <a:dk2>
        <a:srgbClr val="004D43"/>
      </a:dk2>
      <a:lt2>
        <a:srgbClr val="E7E6E6"/>
      </a:lt2>
      <a:accent1>
        <a:srgbClr val="004D43"/>
      </a:accent1>
      <a:accent2>
        <a:srgbClr val="92C712"/>
      </a:accent2>
      <a:accent3>
        <a:srgbClr val="008EAA"/>
      </a:accent3>
      <a:accent4>
        <a:srgbClr val="A50050"/>
      </a:accent4>
      <a:accent5>
        <a:srgbClr val="F18A00"/>
      </a:accent5>
      <a:accent6>
        <a:srgbClr val="00C1D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mo_ppt_16x9_v01">
  <a:themeElements>
    <a:clrScheme name="MercyOne Office Colors">
      <a:dk1>
        <a:srgbClr val="000000"/>
      </a:dk1>
      <a:lt1>
        <a:srgbClr val="FFFFFF"/>
      </a:lt1>
      <a:dk2>
        <a:srgbClr val="004D43"/>
      </a:dk2>
      <a:lt2>
        <a:srgbClr val="E7E6E6"/>
      </a:lt2>
      <a:accent1>
        <a:srgbClr val="004D43"/>
      </a:accent1>
      <a:accent2>
        <a:srgbClr val="92C712"/>
      </a:accent2>
      <a:accent3>
        <a:srgbClr val="008EAA"/>
      </a:accent3>
      <a:accent4>
        <a:srgbClr val="A50050"/>
      </a:accent4>
      <a:accent5>
        <a:srgbClr val="F18A00"/>
      </a:accent5>
      <a:accent6>
        <a:srgbClr val="00C1D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7_mo_ppt_16x9_v01">
  <a:themeElements>
    <a:clrScheme name="MercyOne Office Colors">
      <a:dk1>
        <a:srgbClr val="000000"/>
      </a:dk1>
      <a:lt1>
        <a:srgbClr val="FFFFFF"/>
      </a:lt1>
      <a:dk2>
        <a:srgbClr val="004D43"/>
      </a:dk2>
      <a:lt2>
        <a:srgbClr val="E7E6E6"/>
      </a:lt2>
      <a:accent1>
        <a:srgbClr val="004D43"/>
      </a:accent1>
      <a:accent2>
        <a:srgbClr val="92C712"/>
      </a:accent2>
      <a:accent3>
        <a:srgbClr val="008EAA"/>
      </a:accent3>
      <a:accent4>
        <a:srgbClr val="A50050"/>
      </a:accent4>
      <a:accent5>
        <a:srgbClr val="F18A00"/>
      </a:accent5>
      <a:accent6>
        <a:srgbClr val="00C1D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2019-01-30T18:11:18Z</dcterms:created>
  <dc:creator>Clark, Rhonda</dc:creator>
</cp:coreProperties>
</file>